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notesMasters/notesMaster1.xml" ContentType="application/vnd.openxmlformats-officedocument.presentationml.notesMaster+xml"/>
  <Override PartName="/ppt/charts/style1.xml" ContentType="application/vnd.ms-office.chartstyle+xml"/>
  <Override PartName="/ppt/charts/colors1.xml" ContentType="application/vnd.ms-office.chartcolor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D7Yrup5VhysS/Wz0hmar3NgDb7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37A8FE1-DD9E-4047-8F7E-52F73672FCEF}">
  <a:tblStyle styleId="{237A8FE1-DD9E-4047-8F7E-52F73672FCE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79" autoAdjust="0"/>
    <p:restoredTop sz="94660"/>
  </p:normalViewPr>
  <p:slideViewPr>
    <p:cSldViewPr snapToGrid="0">
      <p:cViewPr>
        <p:scale>
          <a:sx n="160" d="100"/>
          <a:sy n="160" d="100"/>
        </p:scale>
        <p:origin x="-130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notesMaster" Target="notesMasters/notesMaster1.xml"/><Relationship Id="rId7" Type="http://customschemas.google.com/relationships/presentationmetadata" Target="metadata"/><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 Id="rId14"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000" b="1" baseline="0" dirty="0" smtClean="0"/>
              <a:t>Patients with SORT&gt;1</a:t>
            </a:r>
            <a:r>
              <a:rPr lang="en-US" sz="1000" b="1" baseline="0" dirty="0"/>
              <a:t>%</a:t>
            </a:r>
          </a:p>
        </c:rich>
      </c:tx>
      <c:layout>
        <c:manualLayout>
          <c:xMode val="edge"/>
          <c:yMode val="edge"/>
          <c:x val="0.13585431033252679"/>
          <c:y val="2.7137389981388451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AC1-4522-B976-EF0BD9386EA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AC1-4522-B976-EF0BD9386EA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AC1-4522-B976-EF0BD9386EA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AC1-4522-B976-EF0BD9386EA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AC1-4522-B976-EF0BD9386EA6}"/>
              </c:ext>
            </c:extLst>
          </c:dPt>
          <c:cat>
            <c:strRef>
              <c:f>Sheet1!$A$2:$A$6</c:f>
              <c:strCache>
                <c:ptCount val="5"/>
                <c:pt idx="0">
                  <c:v>notes review</c:v>
                </c:pt>
                <c:pt idx="1">
                  <c:v>MDT clinic</c:v>
                </c:pt>
                <c:pt idx="2">
                  <c:v>CPET</c:v>
                </c:pt>
                <c:pt idx="3">
                  <c:v>F2F review</c:v>
                </c:pt>
                <c:pt idx="4">
                  <c:v>no intervention</c:v>
                </c:pt>
              </c:strCache>
            </c:strRef>
          </c:cat>
          <c:val>
            <c:numRef>
              <c:f>Sheet1!$B$2:$B$6</c:f>
              <c:numCache>
                <c:formatCode>General</c:formatCode>
                <c:ptCount val="5"/>
                <c:pt idx="0">
                  <c:v>188</c:v>
                </c:pt>
                <c:pt idx="1">
                  <c:v>36</c:v>
                </c:pt>
                <c:pt idx="2">
                  <c:v>2</c:v>
                </c:pt>
                <c:pt idx="3">
                  <c:v>22</c:v>
                </c:pt>
                <c:pt idx="4">
                  <c:v>112</c:v>
                </c:pt>
              </c:numCache>
            </c:numRef>
          </c:val>
          <c:extLst>
            <c:ext xmlns:c16="http://schemas.microsoft.com/office/drawing/2014/chart" uri="{C3380CC4-5D6E-409C-BE32-E72D297353CC}">
              <c16:uniqueId val="{0000000A-4AC1-4522-B976-EF0BD9386EA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poc.org.uk/guidance-establishing-and-delivering-enhanced-perioperative-care-services" TargetMode="External"/><Relationship Id="rId3" Type="http://schemas.openxmlformats.org/officeDocument/2006/relationships/image" Target="../media/image1.jpg"/><Relationship Id="rId7" Type="http://schemas.openxmlformats.org/officeDocument/2006/relationships/hyperlink" Target="https://www.cpoc.org.uk/sites/cpoc/files/documents/2021-06/Preoperative%20assessment%20and%20optimisation%20guidance.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rcoa.ac.uk/gpas/chapter-2" TargetMode="External"/><Relationship Id="rId11" Type="http://schemas.openxmlformats.org/officeDocument/2006/relationships/image" Target="../media/image2.png"/><Relationship Id="rId5" Type="http://schemas.openxmlformats.org/officeDocument/2006/relationships/hyperlink" Target="https://pqip.org.uk/FilesUploaded/PQIP-Annual-Report_2021.pdf" TargetMode="External"/><Relationship Id="rId10" Type="http://schemas.openxmlformats.org/officeDocument/2006/relationships/hyperlink" Target="https://pubmed.ncbi.nlm.nih.gov/25388883/" TargetMode="External"/><Relationship Id="rId4" Type="http://schemas.openxmlformats.org/officeDocument/2006/relationships/chart" Target="../charts/chart1.xml"/><Relationship Id="rId9" Type="http://schemas.openxmlformats.org/officeDocument/2006/relationships/hyperlink" Target="https://riskcalculator.facs.org/RiskCalculat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444137" y="339634"/>
            <a:ext cx="11247120" cy="17850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GB" sz="2800" b="1" i="0" u="none" strike="noStrike" cap="none" dirty="0">
                <a:solidFill>
                  <a:schemeClr val="dk1"/>
                </a:solidFill>
                <a:latin typeface="Calibri"/>
                <a:ea typeface="Calibri"/>
                <a:cs typeface="Calibri"/>
                <a:sym typeface="Calibri"/>
              </a:rPr>
              <a:t>Making Individualised Risk Assessment </a:t>
            </a:r>
            <a:endParaRPr sz="28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GB" sz="2800" b="1" i="0" u="none" strike="noStrike" cap="none" dirty="0">
                <a:solidFill>
                  <a:schemeClr val="dk1"/>
                </a:solidFill>
                <a:latin typeface="Calibri"/>
                <a:ea typeface="Calibri"/>
                <a:cs typeface="Calibri"/>
                <a:sym typeface="Calibri"/>
              </a:rPr>
              <a:t>‘Business as Usual’ in Preoperative Assessment</a:t>
            </a:r>
            <a:endParaRPr sz="28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GB" sz="1100" b="1" i="0" u="none" strike="noStrike" cap="none" dirty="0" err="1">
                <a:solidFill>
                  <a:schemeClr val="dk1"/>
                </a:solidFill>
                <a:latin typeface="Calibri"/>
                <a:ea typeface="Calibri"/>
                <a:cs typeface="Calibri"/>
                <a:sym typeface="Calibri"/>
              </a:rPr>
              <a:t>A.Gadelkareem</a:t>
            </a:r>
            <a:r>
              <a:rPr lang="en-GB" sz="1100" b="1" i="0" u="none" strike="noStrike" cap="none" dirty="0">
                <a:solidFill>
                  <a:schemeClr val="dk1"/>
                </a:solidFill>
                <a:latin typeface="Calibri"/>
                <a:ea typeface="Calibri"/>
                <a:cs typeface="Calibri"/>
                <a:sym typeface="Calibri"/>
              </a:rPr>
              <a:t> and </a:t>
            </a:r>
            <a:r>
              <a:rPr lang="en-GB" sz="1100" b="1" i="0" u="none" strike="noStrike" cap="none" dirty="0" err="1">
                <a:solidFill>
                  <a:schemeClr val="dk1"/>
                </a:solidFill>
                <a:latin typeface="Calibri"/>
                <a:ea typeface="Calibri"/>
                <a:cs typeface="Calibri"/>
                <a:sym typeface="Calibri"/>
              </a:rPr>
              <a:t>J.Simpson</a:t>
            </a: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GB" sz="1100" b="1" i="0" u="none" strike="noStrike" cap="none" dirty="0">
                <a:solidFill>
                  <a:schemeClr val="dk1"/>
                </a:solidFill>
                <a:latin typeface="Calibri"/>
                <a:ea typeface="Calibri"/>
                <a:cs typeface="Calibri"/>
                <a:sym typeface="Calibri"/>
              </a:rPr>
              <a:t>Colchester Hospital, East Suffolk and North Essex NHS </a:t>
            </a:r>
            <a:endParaRPr sz="1100" dirty="0"/>
          </a:p>
          <a:p>
            <a:pPr marL="0" marR="0" lvl="0" indent="0" algn="l" rtl="0">
              <a:lnSpc>
                <a:spcPct val="100000"/>
              </a:lnSpc>
              <a:spcBef>
                <a:spcPts val="0"/>
              </a:spcBef>
              <a:spcAft>
                <a:spcPts val="0"/>
              </a:spcAft>
              <a:buClr>
                <a:srgbClr val="000000"/>
              </a:buClr>
              <a:buSzPts val="1200"/>
              <a:buFont typeface="Arial"/>
              <a:buNone/>
            </a:pPr>
            <a:r>
              <a:rPr lang="en-GB" sz="1100" b="1" i="0" u="none" strike="noStrike" cap="none" dirty="0">
                <a:solidFill>
                  <a:schemeClr val="dk1"/>
                </a:solidFill>
                <a:latin typeface="Calibri"/>
                <a:ea typeface="Calibri"/>
                <a:cs typeface="Calibri"/>
                <a:sym typeface="Calibri"/>
              </a:rPr>
              <a:t>Foundation Trust</a:t>
            </a:r>
            <a:endParaRPr sz="11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p:txBody>
      </p:sp>
      <p:sp>
        <p:nvSpPr>
          <p:cNvPr id="85" name="Google Shape;85;p1"/>
          <p:cNvSpPr txBox="1"/>
          <p:nvPr/>
        </p:nvSpPr>
        <p:spPr>
          <a:xfrm>
            <a:off x="444137" y="1763115"/>
            <a:ext cx="3769200" cy="16003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GB" sz="800" b="1" i="0" u="none" strike="noStrike" cap="none" dirty="0">
                <a:solidFill>
                  <a:schemeClr val="dk1"/>
                </a:solidFill>
                <a:latin typeface="Calibri"/>
                <a:ea typeface="Calibri"/>
                <a:cs typeface="Calibri"/>
                <a:sym typeface="Calibri"/>
              </a:rPr>
              <a:t>Introduction</a:t>
            </a:r>
            <a:endParaRPr sz="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Quantitative individualised risk assessment to support clinical decision-making in preoperative assessment should be ‘business as usual’. </a:t>
            </a:r>
            <a:r>
              <a:rPr lang="en-GB" sz="600" b="0" i="0" u="none" strike="noStrike" cap="none" dirty="0" smtClean="0">
                <a:solidFill>
                  <a:schemeClr val="dk1"/>
                </a:solidFill>
                <a:latin typeface="Calibri"/>
                <a:ea typeface="Calibri"/>
                <a:cs typeface="Calibri"/>
                <a:sym typeface="Calibri"/>
              </a:rPr>
              <a:t>PQIP recommend this in its </a:t>
            </a:r>
            <a:r>
              <a:rPr lang="en-GB" sz="600" b="0" i="0" u="none" strike="noStrike" cap="none" dirty="0" smtClean="0">
                <a:solidFill>
                  <a:schemeClr val="dk1"/>
                </a:solidFill>
                <a:latin typeface="Calibri"/>
                <a:ea typeface="Calibri"/>
                <a:cs typeface="Calibri"/>
                <a:sym typeface="Calibri"/>
              </a:rPr>
              <a:t>reports,</a:t>
            </a:r>
            <a:r>
              <a:rPr lang="en-GB" sz="600" b="0" i="0" u="none" strike="noStrike" cap="none" baseline="30000" dirty="0" smtClean="0">
                <a:solidFill>
                  <a:schemeClr val="dk1"/>
                </a:solidFill>
                <a:latin typeface="Calibri"/>
                <a:ea typeface="Calibri"/>
                <a:cs typeface="Calibri"/>
                <a:sym typeface="Calibri"/>
              </a:rPr>
              <a:t>1</a:t>
            </a:r>
            <a:r>
              <a:rPr lang="en-GB" sz="600" b="0" i="0" u="none" strike="noStrike" cap="none" dirty="0" smtClean="0">
                <a:solidFill>
                  <a:schemeClr val="dk1"/>
                </a:solidFill>
                <a:latin typeface="Calibri"/>
                <a:ea typeface="Calibri"/>
                <a:cs typeface="Calibri"/>
                <a:sym typeface="Calibri"/>
              </a:rPr>
              <a:t> </a:t>
            </a:r>
            <a:r>
              <a:rPr lang="en-GB" sz="600" b="0" i="0" u="none" strike="noStrike" cap="none" dirty="0" smtClean="0">
                <a:solidFill>
                  <a:schemeClr val="dk1"/>
                </a:solidFill>
                <a:latin typeface="Calibri"/>
                <a:ea typeface="Calibri"/>
                <a:cs typeface="Calibri"/>
                <a:sym typeface="Calibri"/>
              </a:rPr>
              <a:t>due </a:t>
            </a:r>
            <a:r>
              <a:rPr lang="en-GB" sz="600" b="0" i="0" u="none" strike="noStrike" cap="none" dirty="0">
                <a:solidFill>
                  <a:schemeClr val="dk1"/>
                </a:solidFill>
                <a:latin typeface="Calibri"/>
                <a:ea typeface="Calibri"/>
                <a:cs typeface="Calibri"/>
                <a:sym typeface="Calibri"/>
              </a:rPr>
              <a:t>to the Montgomery ruling, which requires the explanation of specific risks to individual patients, as well as to support good practice with shared decision making.</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Numerous national guidelines specifically recommend quantitative risk assessment, including the Guidance for Provision of Anaesthesia </a:t>
            </a:r>
            <a:r>
              <a:rPr lang="en-GB" sz="600" b="0" i="0" u="none" strike="noStrike" cap="none" dirty="0" smtClean="0">
                <a:solidFill>
                  <a:schemeClr val="dk1"/>
                </a:solidFill>
                <a:latin typeface="Calibri"/>
                <a:ea typeface="Calibri"/>
                <a:cs typeface="Calibri"/>
                <a:sym typeface="Calibri"/>
              </a:rPr>
              <a:t>Services</a:t>
            </a:r>
            <a:r>
              <a:rPr lang="en-GB" sz="600" b="0" i="0" u="none" strike="noStrike" cap="none" baseline="30000" dirty="0" smtClean="0">
                <a:solidFill>
                  <a:schemeClr val="dk1"/>
                </a:solidFill>
                <a:latin typeface="Calibri"/>
                <a:ea typeface="Calibri"/>
                <a:cs typeface="Calibri"/>
                <a:sym typeface="Calibri"/>
              </a:rPr>
              <a:t>2</a:t>
            </a:r>
            <a:r>
              <a:rPr lang="en-GB" sz="600" b="0" i="0" u="none" strike="noStrike" cap="none" dirty="0" smtClean="0">
                <a:solidFill>
                  <a:schemeClr val="dk1"/>
                </a:solidFill>
                <a:latin typeface="Calibri"/>
                <a:ea typeface="Calibri"/>
                <a:cs typeface="Calibri"/>
                <a:sym typeface="Calibri"/>
              </a:rPr>
              <a:t> </a:t>
            </a:r>
            <a:r>
              <a:rPr lang="en-GB" sz="600" b="0" i="0" u="none" strike="noStrike" cap="none" dirty="0">
                <a:solidFill>
                  <a:schemeClr val="dk1"/>
                </a:solidFill>
                <a:latin typeface="Calibri"/>
                <a:ea typeface="Calibri"/>
                <a:cs typeface="Calibri"/>
                <a:sym typeface="Calibri"/>
              </a:rPr>
              <a:t>and the inter-collegiate ‘Preoperative assessment and optimisation for adult surgery guidance</a:t>
            </a:r>
            <a:r>
              <a:rPr lang="en-GB" sz="600" b="0" i="0" u="none" strike="noStrike" cap="none" dirty="0" smtClean="0">
                <a:solidFill>
                  <a:schemeClr val="dk1"/>
                </a:solidFill>
                <a:latin typeface="Calibri"/>
                <a:ea typeface="Calibri"/>
                <a:cs typeface="Calibri"/>
                <a:sym typeface="Calibri"/>
              </a:rPr>
              <a:t>’.</a:t>
            </a:r>
            <a:r>
              <a:rPr lang="en-GB" sz="600" b="0" i="0" u="none" strike="noStrike" cap="none" baseline="30000" dirty="0" smtClean="0">
                <a:solidFill>
                  <a:schemeClr val="dk1"/>
                </a:solidFill>
                <a:latin typeface="Calibri"/>
                <a:ea typeface="Calibri"/>
                <a:cs typeface="Calibri"/>
                <a:sym typeface="Calibri"/>
              </a:rPr>
              <a:t>3</a:t>
            </a:r>
            <a:r>
              <a:rPr lang="en-GB" sz="600" b="0" i="0" u="none" strike="noStrike" cap="none" dirty="0" smtClean="0">
                <a:solidFill>
                  <a:schemeClr val="dk1"/>
                </a:solidFill>
                <a:latin typeface="Calibri"/>
                <a:ea typeface="Calibri"/>
                <a:cs typeface="Calibri"/>
                <a:sym typeface="Calibri"/>
              </a:rPr>
              <a:t> </a:t>
            </a:r>
            <a:r>
              <a:rPr lang="en-GB" sz="600" b="0" i="0" u="none" strike="noStrike" cap="none" dirty="0">
                <a:solidFill>
                  <a:schemeClr val="dk1"/>
                </a:solidFill>
                <a:latin typeface="Calibri"/>
                <a:ea typeface="Calibri"/>
                <a:cs typeface="Calibri"/>
                <a:sym typeface="Calibri"/>
              </a:rPr>
              <a:t>Furthermore the ’Guidance on Establishing and Delivering Enhanced Perioperative Care Services’ recommends that formal risk assessment should form part of the basis of admission criteria for such facilities. Those with a &gt;1% perioperative mortality risk should be considered for admission to enhanced care </a:t>
            </a:r>
            <a:r>
              <a:rPr lang="en-GB" sz="600" b="0" i="0" u="none" strike="noStrike" cap="none" dirty="0" smtClean="0">
                <a:solidFill>
                  <a:schemeClr val="dk1"/>
                </a:solidFill>
                <a:latin typeface="Calibri"/>
                <a:ea typeface="Calibri"/>
                <a:cs typeface="Calibri"/>
                <a:sym typeface="Calibri"/>
              </a:rPr>
              <a:t>units.</a:t>
            </a:r>
            <a:r>
              <a:rPr lang="en-GB" sz="600" b="0" i="0" u="none" strike="noStrike" cap="none" baseline="30000" dirty="0" smtClean="0">
                <a:solidFill>
                  <a:schemeClr val="dk1"/>
                </a:solidFill>
                <a:latin typeface="Calibri"/>
                <a:ea typeface="Calibri"/>
                <a:cs typeface="Calibri"/>
                <a:sym typeface="Calibri"/>
              </a:rPr>
              <a:t>4</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There are many risk assessment tools available </a:t>
            </a:r>
            <a:r>
              <a:rPr lang="en-GB" sz="600" b="0" i="0" u="none" strike="noStrike" cap="none" dirty="0" smtClean="0">
                <a:solidFill>
                  <a:schemeClr val="dk1"/>
                </a:solidFill>
                <a:latin typeface="Calibri"/>
                <a:ea typeface="Calibri"/>
                <a:cs typeface="Calibri"/>
                <a:sym typeface="Calibri"/>
              </a:rPr>
              <a:t>but </a:t>
            </a:r>
            <a:r>
              <a:rPr lang="en-GB" sz="600" b="0" i="0" u="none" strike="noStrike" cap="none" dirty="0">
                <a:solidFill>
                  <a:schemeClr val="dk1"/>
                </a:solidFill>
                <a:latin typeface="Calibri"/>
                <a:ea typeface="Calibri"/>
                <a:cs typeface="Calibri"/>
                <a:sym typeface="Calibri"/>
              </a:rPr>
              <a:t>clinical experience in the UK suggests recent widespread uptake of </a:t>
            </a:r>
            <a:r>
              <a:rPr lang="en-GB" sz="600" b="0" i="0" u="none" strike="noStrike" cap="none" dirty="0" smtClean="0">
                <a:solidFill>
                  <a:schemeClr val="dk1"/>
                </a:solidFill>
                <a:latin typeface="Calibri"/>
                <a:ea typeface="Calibri"/>
                <a:cs typeface="Calibri"/>
                <a:sym typeface="Calibri"/>
              </a:rPr>
              <a:t>the ACS </a:t>
            </a:r>
            <a:r>
              <a:rPr lang="en-GB" sz="600" b="0" i="0" u="none" strike="noStrike" cap="none" dirty="0">
                <a:solidFill>
                  <a:schemeClr val="dk1"/>
                </a:solidFill>
                <a:latin typeface="Calibri"/>
                <a:ea typeface="Calibri"/>
                <a:cs typeface="Calibri"/>
                <a:sym typeface="Calibri"/>
              </a:rPr>
              <a:t>NSQIP risk scoring </a:t>
            </a:r>
            <a:r>
              <a:rPr lang="en-GB" sz="600" b="0" i="0" u="none" strike="noStrike" cap="none" dirty="0" smtClean="0">
                <a:solidFill>
                  <a:schemeClr val="dk1"/>
                </a:solidFill>
                <a:latin typeface="Calibri"/>
                <a:ea typeface="Calibri"/>
                <a:cs typeface="Calibri"/>
                <a:sym typeface="Calibri"/>
              </a:rPr>
              <a:t>tool</a:t>
            </a:r>
            <a:r>
              <a:rPr lang="en-GB" sz="600" b="0" i="0" u="none" strike="noStrike" cap="none" baseline="30000" dirty="0" smtClean="0">
                <a:solidFill>
                  <a:schemeClr val="dk1"/>
                </a:solidFill>
                <a:latin typeface="Calibri"/>
                <a:ea typeface="Calibri"/>
                <a:cs typeface="Calibri"/>
                <a:sym typeface="Calibri"/>
              </a:rPr>
              <a:t>5</a:t>
            </a:r>
            <a:r>
              <a:rPr lang="en-GB" sz="600" b="0" i="0" u="none" strike="noStrike" cap="none" dirty="0" smtClean="0">
                <a:solidFill>
                  <a:schemeClr val="dk1"/>
                </a:solidFill>
                <a:latin typeface="Calibri"/>
                <a:ea typeface="Calibri"/>
                <a:cs typeface="Calibri"/>
                <a:sym typeface="Calibri"/>
              </a:rPr>
              <a:t> </a:t>
            </a:r>
            <a:r>
              <a:rPr lang="en-GB" sz="600" b="0" i="0" u="none" strike="noStrike" cap="none" dirty="0">
                <a:solidFill>
                  <a:schemeClr val="dk1"/>
                </a:solidFill>
                <a:latin typeface="Calibri"/>
                <a:ea typeface="Calibri"/>
                <a:cs typeface="Calibri"/>
                <a:sym typeface="Calibri"/>
              </a:rPr>
              <a:t>and the Surgical Outcome Risk Tool (SORT</a:t>
            </a:r>
            <a:r>
              <a:rPr lang="en-GB" sz="600" b="0" i="0" u="none" strike="noStrike" cap="none" dirty="0" smtClean="0">
                <a:solidFill>
                  <a:schemeClr val="dk1"/>
                </a:solidFill>
                <a:latin typeface="Calibri"/>
                <a:ea typeface="Calibri"/>
                <a:cs typeface="Calibri"/>
                <a:sym typeface="Calibri"/>
              </a:rPr>
              <a:t>).</a:t>
            </a:r>
            <a:r>
              <a:rPr lang="en-GB" sz="600" b="0" i="0" u="none" strike="noStrike" cap="none" baseline="30000" dirty="0" smtClean="0">
                <a:solidFill>
                  <a:schemeClr val="dk1"/>
                </a:solidFill>
                <a:latin typeface="Calibri"/>
                <a:ea typeface="Calibri"/>
                <a:cs typeface="Calibri"/>
                <a:sym typeface="Calibri"/>
              </a:rPr>
              <a:t>6</a:t>
            </a:r>
            <a:r>
              <a:rPr lang="en-GB" sz="600" b="0" i="0" u="none" strike="noStrike" cap="none" dirty="0" smtClean="0">
                <a:solidFill>
                  <a:schemeClr val="dk1"/>
                </a:solidFill>
                <a:latin typeface="Calibri"/>
                <a:ea typeface="Calibri"/>
                <a:cs typeface="Calibri"/>
                <a:sym typeface="Calibri"/>
              </a:rPr>
              <a:t>  </a:t>
            </a:r>
            <a:r>
              <a:rPr lang="en-GB" sz="600" b="0" i="0" u="none" strike="noStrike" cap="none" dirty="0">
                <a:solidFill>
                  <a:schemeClr val="dk1"/>
                </a:solidFill>
                <a:latin typeface="Calibri"/>
                <a:ea typeface="Calibri"/>
                <a:cs typeface="Calibri"/>
                <a:sym typeface="Calibri"/>
              </a:rPr>
              <a:t>In this case the SORT was used for screening as it requires relatively few data points (7 variables) of which only one is subjective (ASA grade).</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There is a significant national drive to digitalise </a:t>
            </a:r>
            <a:r>
              <a:rPr lang="en-GB" sz="600" b="0" i="0" u="none" strike="noStrike" cap="none" dirty="0" err="1">
                <a:solidFill>
                  <a:schemeClr val="dk1"/>
                </a:solidFill>
                <a:latin typeface="Calibri"/>
                <a:ea typeface="Calibri"/>
                <a:cs typeface="Calibri"/>
                <a:sym typeface="Calibri"/>
              </a:rPr>
              <a:t>preassessment</a:t>
            </a:r>
            <a:r>
              <a:rPr lang="en-GB" sz="600" b="0" i="0" u="none" strike="noStrike" cap="none" dirty="0">
                <a:solidFill>
                  <a:schemeClr val="dk1"/>
                </a:solidFill>
                <a:latin typeface="Calibri"/>
                <a:ea typeface="Calibri"/>
                <a:cs typeface="Calibri"/>
                <a:sym typeface="Calibri"/>
              </a:rPr>
              <a:t> services at present with an expectation from the NHS Digital Health and Care Plan (July 2022) that all providers will offer digital pre-assessment to free up capacity in pre-assessment clinics by September 2024.</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chemeClr val="dk1"/>
              </a:solidFill>
              <a:latin typeface="Calibri"/>
              <a:ea typeface="Calibri"/>
              <a:cs typeface="Calibri"/>
              <a:sym typeface="Calibri"/>
            </a:endParaRPr>
          </a:p>
        </p:txBody>
      </p:sp>
      <p:pic>
        <p:nvPicPr>
          <p:cNvPr id="86" name="Google Shape;86;p1" descr="PDSA Cycle - The W. Edwards Deming Institute"/>
          <p:cNvPicPr preferRelativeResize="0"/>
          <p:nvPr/>
        </p:nvPicPr>
        <p:blipFill rotWithShape="1">
          <a:blip r:embed="rId3">
            <a:alphaModFix/>
          </a:blip>
          <a:srcRect/>
          <a:stretch/>
        </p:blipFill>
        <p:spPr>
          <a:xfrm>
            <a:off x="85977" y="4446396"/>
            <a:ext cx="1601979" cy="1601979"/>
          </a:xfrm>
          <a:prstGeom prst="rect">
            <a:avLst/>
          </a:prstGeom>
          <a:noFill/>
          <a:ln>
            <a:noFill/>
          </a:ln>
        </p:spPr>
      </p:pic>
      <p:sp>
        <p:nvSpPr>
          <p:cNvPr id="87" name="Google Shape;87;p1"/>
          <p:cNvSpPr txBox="1"/>
          <p:nvPr/>
        </p:nvSpPr>
        <p:spPr>
          <a:xfrm>
            <a:off x="1478287" y="4422392"/>
            <a:ext cx="2640060" cy="22159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Using the PQIP data from prior to and after Synopsis ‘go-live’ we have been able to study (the ‘S’ of PDSA) the effects of implementation.  Studying the PQIP data has led us ‘Act’ by taking a deeper dive look at the use of SORT in </a:t>
            </a:r>
            <a:r>
              <a:rPr lang="en-GB" sz="600" b="0" i="0" u="none" strike="noStrike" cap="none" dirty="0" err="1">
                <a:solidFill>
                  <a:schemeClr val="dk1"/>
                </a:solidFill>
                <a:latin typeface="Calibri"/>
                <a:ea typeface="Calibri"/>
                <a:cs typeface="Calibri"/>
                <a:sym typeface="Calibri"/>
              </a:rPr>
              <a:t>preassessment</a:t>
            </a:r>
            <a:r>
              <a:rPr lang="en-GB" sz="600" b="0" i="0" u="none" strike="noStrike" cap="none" dirty="0">
                <a:solidFill>
                  <a:schemeClr val="dk1"/>
                </a:solidFill>
                <a:latin typeface="Calibri"/>
                <a:ea typeface="Calibri"/>
                <a:cs typeface="Calibri"/>
                <a:sym typeface="Calibri"/>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‘Plan’, in the second PDSA loop, involved requesting data from the Synopsis database from the Business informatics department for all patients attending the preoperative assessment clinic over a six month period between May and October 2022.  Data were obtained for these patients regarding the SORT score, date of assessment and nursing and anaesthetist free text reviews. The data were analysed (‘Study’) to identify the proportion of patient with no SORT score performed, those with a SORT score &lt;1% and those with a SORT score &gt;1%.  For those with a SORT &gt;1%, the review comments were assessed for intervention for these higher risk patients. Interventions included face to face Consultant anaesthetist review, multidisciplinary anaesthetist/ geriatrician review, notes review by Consultant anaesthetist, cardiopulmonary exercise testing or no intervention.</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The final part of this PDSA cycle, ‘Act’ is to present these data to the anaesthetic governance meeting and undertake teaching sessions with the nurses in </a:t>
            </a:r>
            <a:r>
              <a:rPr lang="en-GB" sz="600" b="0" i="0" u="none" strike="noStrike" cap="none" dirty="0" err="1">
                <a:solidFill>
                  <a:schemeClr val="dk1"/>
                </a:solidFill>
                <a:latin typeface="Calibri"/>
                <a:ea typeface="Calibri"/>
                <a:cs typeface="Calibri"/>
                <a:sym typeface="Calibri"/>
              </a:rPr>
              <a:t>preassessment</a:t>
            </a:r>
            <a:r>
              <a:rPr lang="en-GB" sz="600" b="0" i="0" u="none" strike="noStrike" cap="none" dirty="0">
                <a:solidFill>
                  <a:schemeClr val="dk1"/>
                </a:solidFill>
                <a:latin typeface="Calibri"/>
                <a:ea typeface="Calibri"/>
                <a:cs typeface="Calibri"/>
                <a:sym typeface="Calibri"/>
              </a:rPr>
              <a:t> to improve the use of SORT in Synopsis and to ensure it facilitates appropriate perioperative management of our higher risk patients.</a:t>
            </a:r>
            <a:endParaRPr sz="1400" b="0" i="0" u="none" strike="noStrike" cap="none" dirty="0">
              <a:solidFill>
                <a:srgbClr val="000000"/>
              </a:solidFill>
              <a:latin typeface="Arial"/>
              <a:ea typeface="Arial"/>
              <a:cs typeface="Arial"/>
              <a:sym typeface="Arial"/>
            </a:endParaRPr>
          </a:p>
        </p:txBody>
      </p:sp>
      <p:graphicFrame>
        <p:nvGraphicFramePr>
          <p:cNvPr id="88" name="Google Shape;88;p1"/>
          <p:cNvGraphicFramePr/>
          <p:nvPr>
            <p:extLst>
              <p:ext uri="{D42A27DB-BD31-4B8C-83A1-F6EECF244321}">
                <p14:modId xmlns:p14="http://schemas.microsoft.com/office/powerpoint/2010/main" val="2346845222"/>
              </p:ext>
            </p:extLst>
          </p:nvPr>
        </p:nvGraphicFramePr>
        <p:xfrm>
          <a:off x="4262309" y="5090218"/>
          <a:ext cx="3708450" cy="1235790"/>
        </p:xfrm>
        <a:graphic>
          <a:graphicData uri="http://schemas.openxmlformats.org/drawingml/2006/table">
            <a:tbl>
              <a:tblPr firstRow="1" bandRow="1">
                <a:noFill/>
                <a:tableStyleId>{237A8FE1-DD9E-4047-8F7E-52F73672FCEF}</a:tableStyleId>
              </a:tblPr>
              <a:tblGrid>
                <a:gridCol w="1854225">
                  <a:extLst>
                    <a:ext uri="{9D8B030D-6E8A-4147-A177-3AD203B41FA5}">
                      <a16:colId xmlns:a16="http://schemas.microsoft.com/office/drawing/2014/main" val="20000"/>
                    </a:ext>
                  </a:extLst>
                </a:gridCol>
                <a:gridCol w="1854225">
                  <a:extLst>
                    <a:ext uri="{9D8B030D-6E8A-4147-A177-3AD203B41FA5}">
                      <a16:colId xmlns:a16="http://schemas.microsoft.com/office/drawing/2014/main" val="20001"/>
                    </a:ext>
                  </a:extLst>
                </a:gridCol>
              </a:tblGrid>
              <a:tr h="240525">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t>SORT score</a:t>
                      </a:r>
                      <a:endParaRPr sz="8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t>Number of patients </a:t>
                      </a:r>
                      <a:endParaRPr sz="800" u="none" strike="noStrike" cap="none"/>
                    </a:p>
                  </a:txBody>
                  <a:tcPr marL="91450" marR="91450" marT="45725" marB="45725"/>
                </a:tc>
                <a:extLst>
                  <a:ext uri="{0D108BD9-81ED-4DB2-BD59-A6C34878D82A}">
                    <a16:rowId xmlns:a16="http://schemas.microsoft.com/office/drawing/2014/main" val="10000"/>
                  </a:ext>
                </a:extLst>
              </a:tr>
              <a:tr h="153050">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t>No result</a:t>
                      </a:r>
                      <a:endParaRPr sz="8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t>1458  </a:t>
                      </a:r>
                      <a:endParaRPr sz="800" u="none" strike="noStrike" cap="none"/>
                    </a:p>
                  </a:txBody>
                  <a:tcPr marL="91450" marR="91450" marT="45725" marB="45725"/>
                </a:tc>
                <a:extLst>
                  <a:ext uri="{0D108BD9-81ED-4DB2-BD59-A6C34878D82A}">
                    <a16:rowId xmlns:a16="http://schemas.microsoft.com/office/drawing/2014/main" val="10001"/>
                  </a:ext>
                </a:extLst>
              </a:tr>
              <a:tr h="328000">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t>&lt;1% 30 day perioperative mortality</a:t>
                      </a:r>
                      <a:endParaRPr sz="8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t>2471  </a:t>
                      </a:r>
                      <a:endParaRPr sz="800" u="none" strike="noStrike" cap="none"/>
                    </a:p>
                  </a:txBody>
                  <a:tcPr marL="91450" marR="91450" marT="45725" marB="45725"/>
                </a:tc>
                <a:extLst>
                  <a:ext uri="{0D108BD9-81ED-4DB2-BD59-A6C34878D82A}">
                    <a16:rowId xmlns:a16="http://schemas.microsoft.com/office/drawing/2014/main" val="10002"/>
                  </a:ext>
                </a:extLst>
              </a:tr>
              <a:tr h="240525">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t>&gt;1% perioperative mortality</a:t>
                      </a:r>
                      <a:endParaRPr sz="8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t>360</a:t>
                      </a:r>
                      <a:endParaRPr sz="800" u="none" strike="noStrike" cap="none"/>
                    </a:p>
                  </a:txBody>
                  <a:tcPr marL="91450" marR="91450" marT="45725" marB="45725"/>
                </a:tc>
                <a:extLst>
                  <a:ext uri="{0D108BD9-81ED-4DB2-BD59-A6C34878D82A}">
                    <a16:rowId xmlns:a16="http://schemas.microsoft.com/office/drawing/2014/main" val="10003"/>
                  </a:ext>
                </a:extLst>
              </a:tr>
              <a:tr h="153050">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a:t>Total patients</a:t>
                      </a:r>
                      <a:endParaRPr sz="8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800"/>
                        <a:buFont typeface="Arial"/>
                        <a:buNone/>
                      </a:pPr>
                      <a:r>
                        <a:rPr lang="en-GB" sz="800" u="none" strike="noStrike" cap="none" dirty="0"/>
                        <a:t>4289</a:t>
                      </a:r>
                      <a:endParaRPr sz="800" u="none" strike="noStrike" cap="none" dirty="0"/>
                    </a:p>
                  </a:txBody>
                  <a:tcPr marL="91450" marR="91450" marT="45725" marB="45725"/>
                </a:tc>
                <a:extLst>
                  <a:ext uri="{0D108BD9-81ED-4DB2-BD59-A6C34878D82A}">
                    <a16:rowId xmlns:a16="http://schemas.microsoft.com/office/drawing/2014/main" val="10004"/>
                  </a:ext>
                </a:extLst>
              </a:tr>
            </a:tbl>
          </a:graphicData>
        </a:graphic>
      </p:graphicFrame>
      <p:graphicFrame>
        <p:nvGraphicFramePr>
          <p:cNvPr id="89" name="Google Shape;89;p1"/>
          <p:cNvGraphicFramePr/>
          <p:nvPr/>
        </p:nvGraphicFramePr>
        <p:xfrm>
          <a:off x="10117626" y="251075"/>
          <a:ext cx="1962308" cy="28079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0" name="Google Shape;90;p1"/>
          <p:cNvGraphicFramePr/>
          <p:nvPr/>
        </p:nvGraphicFramePr>
        <p:xfrm>
          <a:off x="8310734" y="304980"/>
          <a:ext cx="1934950" cy="2926150"/>
        </p:xfrm>
        <a:graphic>
          <a:graphicData uri="http://schemas.openxmlformats.org/drawingml/2006/table">
            <a:tbl>
              <a:tblPr firstRow="1" bandRow="1">
                <a:noFill/>
                <a:tableStyleId>{237A8FE1-DD9E-4047-8F7E-52F73672FCEF}</a:tableStyleId>
              </a:tblPr>
              <a:tblGrid>
                <a:gridCol w="967475">
                  <a:extLst>
                    <a:ext uri="{9D8B030D-6E8A-4147-A177-3AD203B41FA5}">
                      <a16:colId xmlns:a16="http://schemas.microsoft.com/office/drawing/2014/main" val="20000"/>
                    </a:ext>
                  </a:extLst>
                </a:gridCol>
                <a:gridCol w="967475">
                  <a:extLst>
                    <a:ext uri="{9D8B030D-6E8A-4147-A177-3AD203B41FA5}">
                      <a16:colId xmlns:a16="http://schemas.microsoft.com/office/drawing/2014/main" val="20001"/>
                    </a:ext>
                  </a:extLst>
                </a:gridCol>
              </a:tblGrid>
              <a:tr h="36887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Intervention</a:t>
                      </a:r>
                      <a:endParaRPr sz="10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Number of patients (% of total)</a:t>
                      </a:r>
                      <a:endParaRPr sz="1000" u="none" strike="noStrike" cap="none"/>
                    </a:p>
                  </a:txBody>
                  <a:tcPr marL="91450" marR="91450" marT="45725" marB="45725"/>
                </a:tc>
                <a:extLst>
                  <a:ext uri="{0D108BD9-81ED-4DB2-BD59-A6C34878D82A}">
                    <a16:rowId xmlns:a16="http://schemas.microsoft.com/office/drawing/2014/main" val="10000"/>
                  </a:ext>
                </a:extLst>
              </a:tr>
              <a:tr h="51072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Consultant Anaesthetist notes review</a:t>
                      </a:r>
                      <a:endParaRPr sz="10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188  (52)</a:t>
                      </a:r>
                      <a:endParaRPr sz="1000" u="none" strike="noStrike" cap="none"/>
                    </a:p>
                  </a:txBody>
                  <a:tcPr marL="91450" marR="91450" marT="45725" marB="45725"/>
                </a:tc>
                <a:extLst>
                  <a:ext uri="{0D108BD9-81ED-4DB2-BD59-A6C34878D82A}">
                    <a16:rowId xmlns:a16="http://schemas.microsoft.com/office/drawing/2014/main" val="10001"/>
                  </a:ext>
                </a:extLst>
              </a:tr>
              <a:tr h="51072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Face to face anaesthetist review</a:t>
                      </a:r>
                      <a:endParaRPr sz="10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22  (6)</a:t>
                      </a:r>
                      <a:endParaRPr sz="1000" u="none" strike="noStrike" cap="none"/>
                    </a:p>
                  </a:txBody>
                  <a:tcPr marL="91450" marR="91450" marT="45725" marB="45725"/>
                </a:tc>
                <a:extLst>
                  <a:ext uri="{0D108BD9-81ED-4DB2-BD59-A6C34878D82A}">
                    <a16:rowId xmlns:a16="http://schemas.microsoft.com/office/drawing/2014/main" val="10002"/>
                  </a:ext>
                </a:extLst>
              </a:tr>
              <a:tr h="36887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MDT high risk clinic</a:t>
                      </a:r>
                      <a:endParaRPr sz="10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36  (10)</a:t>
                      </a:r>
                      <a:endParaRPr sz="1000" u="none" strike="noStrike" cap="none"/>
                    </a:p>
                  </a:txBody>
                  <a:tcPr marL="91450" marR="91450" marT="45725" marB="45725"/>
                </a:tc>
                <a:extLst>
                  <a:ext uri="{0D108BD9-81ED-4DB2-BD59-A6C34878D82A}">
                    <a16:rowId xmlns:a16="http://schemas.microsoft.com/office/drawing/2014/main" val="10003"/>
                  </a:ext>
                </a:extLst>
              </a:tr>
              <a:tr h="22700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CPET</a:t>
                      </a:r>
                      <a:endParaRPr sz="10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2  (1)</a:t>
                      </a:r>
                      <a:endParaRPr sz="1000" u="none" strike="noStrike" cap="none"/>
                    </a:p>
                  </a:txBody>
                  <a:tcPr marL="91450" marR="91450" marT="45725" marB="45725"/>
                </a:tc>
                <a:extLst>
                  <a:ext uri="{0D108BD9-81ED-4DB2-BD59-A6C34878D82A}">
                    <a16:rowId xmlns:a16="http://schemas.microsoft.com/office/drawing/2014/main" val="10004"/>
                  </a:ext>
                </a:extLst>
              </a:tr>
              <a:tr h="368875">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No intervention</a:t>
                      </a:r>
                      <a:endParaRPr sz="10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112 (31)</a:t>
                      </a:r>
                      <a:endParaRPr sz="1000" u="none" strike="noStrike" cap="none"/>
                    </a:p>
                  </a:txBody>
                  <a:tcPr marL="91450" marR="91450" marT="45725" marB="45725"/>
                </a:tc>
                <a:extLst>
                  <a:ext uri="{0D108BD9-81ED-4DB2-BD59-A6C34878D82A}">
                    <a16:rowId xmlns:a16="http://schemas.microsoft.com/office/drawing/2014/main" val="10005"/>
                  </a:ext>
                </a:extLst>
              </a:tr>
              <a:tr h="227000">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Total patients</a:t>
                      </a:r>
                      <a:endParaRPr sz="10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000"/>
                        <a:buFont typeface="Arial"/>
                        <a:buNone/>
                      </a:pPr>
                      <a:r>
                        <a:rPr lang="en-GB" sz="1000" u="none" strike="noStrike" cap="none"/>
                        <a:t>360</a:t>
                      </a:r>
                      <a:endParaRPr sz="1000" u="none" strike="noStrike" cap="none"/>
                    </a:p>
                  </a:txBody>
                  <a:tcPr marL="91450" marR="91450" marT="45725" marB="45725"/>
                </a:tc>
                <a:extLst>
                  <a:ext uri="{0D108BD9-81ED-4DB2-BD59-A6C34878D82A}">
                    <a16:rowId xmlns:a16="http://schemas.microsoft.com/office/drawing/2014/main" val="10006"/>
                  </a:ext>
                </a:extLst>
              </a:tr>
            </a:tbl>
          </a:graphicData>
        </a:graphic>
      </p:graphicFrame>
      <p:sp>
        <p:nvSpPr>
          <p:cNvPr id="91" name="Google Shape;91;p1"/>
          <p:cNvSpPr txBox="1"/>
          <p:nvPr/>
        </p:nvSpPr>
        <p:spPr>
          <a:xfrm>
            <a:off x="4167319" y="3815434"/>
            <a:ext cx="3708600" cy="12310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GB" sz="800" b="1" i="0" u="none" strike="noStrike" cap="none" dirty="0">
                <a:solidFill>
                  <a:schemeClr val="dk1"/>
                </a:solidFill>
                <a:latin typeface="Calibri"/>
                <a:ea typeface="Calibri"/>
                <a:cs typeface="Calibri"/>
                <a:sym typeface="Calibri"/>
              </a:rPr>
              <a:t>Results</a:t>
            </a:r>
            <a:endParaRPr sz="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The PQIP data for risk assessment from March 2021 to January 2023 is shown in Figure 2; these data are from 106 patients enrolled in PQIP and are in the majority colorectal patients with the remainder orthopaedic (9.4%) and vascular (1.9%). The data show a step change improvement in preoperative risk assessment with the introduction of Synopsis in March </a:t>
            </a:r>
            <a:r>
              <a:rPr lang="en-GB" sz="600" b="0" i="0" u="none" strike="noStrike" cap="none" dirty="0" smtClean="0">
                <a:solidFill>
                  <a:schemeClr val="dk1"/>
                </a:solidFill>
                <a:latin typeface="Calibri"/>
                <a:ea typeface="Calibri"/>
                <a:cs typeface="Calibri"/>
                <a:sym typeface="Calibri"/>
              </a:rPr>
              <a:t>2022 (red arrow in Figure 2), from &lt;50% (except April 2021)of patients risk assessed to 100% being  risk assessed from April 2022 onwards for PQIP patients.</a:t>
            </a:r>
            <a:endParaRPr sz="600" b="0" i="0" u="none" strike="noStrike" cap="none" dirty="0">
              <a:solidFill>
                <a:schemeClr val="dk1"/>
              </a:solidFill>
              <a:latin typeface="Calibri"/>
              <a:ea typeface="Calibri"/>
              <a:cs typeface="Calibri"/>
              <a:sym typeface="Calibri"/>
            </a:endParaRPr>
          </a:p>
          <a:p>
            <a:pPr>
              <a:buSzPts val="600"/>
            </a:pPr>
            <a:r>
              <a:rPr lang="en-GB" sz="600" dirty="0" smtClean="0">
                <a:solidFill>
                  <a:schemeClr val="dk1"/>
                </a:solidFill>
                <a:latin typeface="Calibri"/>
                <a:ea typeface="Calibri"/>
                <a:cs typeface="Calibri"/>
                <a:sym typeface="Calibri"/>
              </a:rPr>
              <a:t>The subsequent </a:t>
            </a:r>
            <a:r>
              <a:rPr lang="en-GB" sz="600" b="0" i="0" u="none" strike="noStrike" cap="none" dirty="0" smtClean="0">
                <a:solidFill>
                  <a:schemeClr val="dk1"/>
                </a:solidFill>
                <a:latin typeface="Calibri"/>
                <a:ea typeface="Calibri"/>
                <a:cs typeface="Calibri"/>
                <a:sym typeface="Calibri"/>
              </a:rPr>
              <a:t>deeper </a:t>
            </a:r>
            <a:r>
              <a:rPr lang="en-GB" sz="600" b="0" i="0" u="none" strike="noStrike" cap="none" dirty="0">
                <a:solidFill>
                  <a:schemeClr val="dk1"/>
                </a:solidFill>
                <a:latin typeface="Calibri"/>
                <a:ea typeface="Calibri"/>
                <a:cs typeface="Calibri"/>
                <a:sym typeface="Calibri"/>
              </a:rPr>
              <a:t>dive look at data from all-comers to preoperative assessment is shown in Table 1.  Over 6 months 4289 patients attended </a:t>
            </a:r>
            <a:r>
              <a:rPr lang="en-GB" sz="600" b="0" i="0" u="none" strike="noStrike" cap="none" dirty="0" err="1">
                <a:solidFill>
                  <a:schemeClr val="dk1"/>
                </a:solidFill>
                <a:latin typeface="Calibri"/>
                <a:ea typeface="Calibri"/>
                <a:cs typeface="Calibri"/>
                <a:sym typeface="Calibri"/>
              </a:rPr>
              <a:t>preassessment</a:t>
            </a:r>
            <a:r>
              <a:rPr lang="en-GB" sz="600" b="0" i="0" u="none" strike="noStrike" cap="none" dirty="0">
                <a:solidFill>
                  <a:schemeClr val="dk1"/>
                </a:solidFill>
                <a:latin typeface="Calibri"/>
                <a:ea typeface="Calibri"/>
                <a:cs typeface="Calibri"/>
                <a:sym typeface="Calibri"/>
              </a:rPr>
              <a:t>. Of </a:t>
            </a:r>
            <a:r>
              <a:rPr lang="en-GB" sz="600" b="0" i="0" u="none" strike="noStrike" cap="none" dirty="0" smtClean="0">
                <a:solidFill>
                  <a:schemeClr val="dk1"/>
                </a:solidFill>
                <a:latin typeface="Calibri"/>
                <a:ea typeface="Calibri"/>
                <a:cs typeface="Calibri"/>
                <a:sym typeface="Calibri"/>
              </a:rPr>
              <a:t>these, </a:t>
            </a:r>
            <a:r>
              <a:rPr lang="en-GB" sz="600" b="0" i="0" u="none" strike="noStrike" cap="none" dirty="0">
                <a:solidFill>
                  <a:schemeClr val="dk1"/>
                </a:solidFill>
                <a:latin typeface="Calibri"/>
                <a:ea typeface="Calibri"/>
                <a:cs typeface="Calibri"/>
                <a:sym typeface="Calibri"/>
              </a:rPr>
              <a:t>34% did not have a SORT score calculated as insufficient information was input into the </a:t>
            </a:r>
            <a:r>
              <a:rPr lang="en-GB" sz="600" b="0" i="0" u="none" strike="noStrike" cap="none" dirty="0" err="1">
                <a:solidFill>
                  <a:schemeClr val="dk1"/>
                </a:solidFill>
                <a:latin typeface="Calibri"/>
                <a:ea typeface="Calibri"/>
                <a:cs typeface="Calibri"/>
                <a:sym typeface="Calibri"/>
              </a:rPr>
              <a:t>preassessment</a:t>
            </a:r>
            <a:r>
              <a:rPr lang="en-GB" sz="600" b="0" i="0" u="none" strike="noStrike" cap="none" dirty="0">
                <a:solidFill>
                  <a:schemeClr val="dk1"/>
                </a:solidFill>
                <a:latin typeface="Calibri"/>
                <a:ea typeface="Calibri"/>
                <a:cs typeface="Calibri"/>
                <a:sym typeface="Calibri"/>
              </a:rPr>
              <a:t> software. Of those who had a SORT performed, </a:t>
            </a:r>
            <a:r>
              <a:rPr lang="en-GB" sz="600" b="0" i="0" u="none" strike="noStrike" cap="none" dirty="0" smtClean="0">
                <a:solidFill>
                  <a:schemeClr val="dk1"/>
                </a:solidFill>
                <a:latin typeface="Calibri"/>
                <a:ea typeface="Calibri"/>
                <a:cs typeface="Calibri"/>
                <a:sym typeface="Calibri"/>
              </a:rPr>
              <a:t>12.7% </a:t>
            </a:r>
            <a:r>
              <a:rPr lang="en-GB" sz="600" b="0" i="0" u="none" strike="noStrike" cap="none" dirty="0">
                <a:solidFill>
                  <a:schemeClr val="dk1"/>
                </a:solidFill>
                <a:latin typeface="Calibri"/>
                <a:ea typeface="Calibri"/>
                <a:cs typeface="Calibri"/>
                <a:sym typeface="Calibri"/>
              </a:rPr>
              <a:t>had a SORT perioperative mortality &gt;1%.  Table 2 and Figure 3 show the interventions for these </a:t>
            </a:r>
            <a:r>
              <a:rPr lang="en-GB" sz="600" b="0" i="0" u="none" strike="noStrike" cap="none" dirty="0" smtClean="0">
                <a:solidFill>
                  <a:schemeClr val="dk1"/>
                </a:solidFill>
                <a:latin typeface="Calibri"/>
                <a:ea typeface="Calibri"/>
                <a:cs typeface="Calibri"/>
                <a:sym typeface="Calibri"/>
              </a:rPr>
              <a:t>higher risk patients; </a:t>
            </a:r>
            <a:r>
              <a:rPr lang="en-GB" sz="600" dirty="0" smtClean="0">
                <a:latin typeface="Calibri" panose="020F0502020204030204" pitchFamily="34" charset="0"/>
                <a:cs typeface="Calibri" panose="020F0502020204030204" pitchFamily="34" charset="0"/>
              </a:rPr>
              <a:t>52</a:t>
            </a:r>
            <a:r>
              <a:rPr lang="en-GB" sz="600" dirty="0">
                <a:latin typeface="Calibri" panose="020F0502020204030204" pitchFamily="34" charset="0"/>
                <a:cs typeface="Calibri" panose="020F0502020204030204" pitchFamily="34" charset="0"/>
              </a:rPr>
              <a:t>% had a notes review, 16% a clinic review, 1% a CPET and 31% no anaesthetist review. </a:t>
            </a: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chemeClr val="dk1"/>
              </a:solidFill>
              <a:latin typeface="Calibri"/>
              <a:ea typeface="Calibri"/>
              <a:cs typeface="Calibri"/>
              <a:sym typeface="Calibri"/>
            </a:endParaRPr>
          </a:p>
        </p:txBody>
      </p:sp>
      <p:sp>
        <p:nvSpPr>
          <p:cNvPr id="92" name="Google Shape;92;p1"/>
          <p:cNvSpPr txBox="1"/>
          <p:nvPr/>
        </p:nvSpPr>
        <p:spPr>
          <a:xfrm>
            <a:off x="8215745" y="3622685"/>
            <a:ext cx="3746816" cy="95406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GB" sz="800" b="1" i="0" u="none" strike="noStrike" cap="none" dirty="0">
                <a:solidFill>
                  <a:schemeClr val="dk1"/>
                </a:solidFill>
                <a:latin typeface="Calibri"/>
                <a:ea typeface="Calibri"/>
                <a:cs typeface="Calibri"/>
                <a:sym typeface="Calibri"/>
              </a:rPr>
              <a:t>Conclusion</a:t>
            </a:r>
            <a:endParaRPr sz="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r>
              <a:rPr lang="en-GB" sz="600" dirty="0" smtClean="0">
                <a:solidFill>
                  <a:schemeClr val="dk1"/>
                </a:solidFill>
                <a:latin typeface="Calibri"/>
                <a:ea typeface="Calibri"/>
                <a:cs typeface="Calibri"/>
                <a:sym typeface="Calibri"/>
              </a:rPr>
              <a:t>Our quality improvement project shows </a:t>
            </a:r>
            <a:r>
              <a:rPr lang="en-GB" sz="600" b="0" i="0" u="none" strike="noStrike" cap="none" dirty="0" smtClean="0">
                <a:solidFill>
                  <a:schemeClr val="dk1"/>
                </a:solidFill>
                <a:latin typeface="Calibri"/>
                <a:ea typeface="Calibri"/>
                <a:cs typeface="Calibri"/>
                <a:sym typeface="Calibri"/>
              </a:rPr>
              <a:t>that </a:t>
            </a:r>
            <a:r>
              <a:rPr lang="en-GB" sz="600" b="0" i="0" u="none" strike="noStrike" cap="none" dirty="0">
                <a:solidFill>
                  <a:schemeClr val="dk1"/>
                </a:solidFill>
                <a:latin typeface="Calibri"/>
                <a:ea typeface="Calibri"/>
                <a:cs typeface="Calibri"/>
                <a:sym typeface="Calibri"/>
              </a:rPr>
              <a:t>getting risk assessment automated </a:t>
            </a:r>
            <a:r>
              <a:rPr lang="en-GB" sz="600" b="0" i="0" u="none" strike="noStrike" cap="none" dirty="0" smtClean="0">
                <a:solidFill>
                  <a:schemeClr val="dk1"/>
                </a:solidFill>
                <a:latin typeface="Calibri"/>
                <a:ea typeface="Calibri"/>
                <a:cs typeface="Calibri"/>
                <a:sym typeface="Calibri"/>
              </a:rPr>
              <a:t>through digitalisation substantially improves </a:t>
            </a:r>
            <a:r>
              <a:rPr lang="en-GB" sz="600" b="0" i="0" u="none" strike="noStrike" cap="none" dirty="0">
                <a:solidFill>
                  <a:schemeClr val="dk1"/>
                </a:solidFill>
                <a:latin typeface="Calibri"/>
                <a:ea typeface="Calibri"/>
                <a:cs typeface="Calibri"/>
                <a:sym typeface="Calibri"/>
              </a:rPr>
              <a:t>the rate of quantitative risk assessment in preoperative assessment. </a:t>
            </a:r>
            <a:r>
              <a:rPr lang="en-GB" sz="600" dirty="0">
                <a:solidFill>
                  <a:schemeClr val="dk1"/>
                </a:solidFill>
                <a:latin typeface="Calibri"/>
                <a:ea typeface="Calibri"/>
                <a:cs typeface="Calibri"/>
                <a:sym typeface="Calibri"/>
              </a:rPr>
              <a:t>D</a:t>
            </a:r>
            <a:r>
              <a:rPr lang="en-GB" sz="600" b="0" i="0" u="none" strike="noStrike" cap="none" dirty="0" smtClean="0">
                <a:solidFill>
                  <a:schemeClr val="dk1"/>
                </a:solidFill>
                <a:latin typeface="Calibri"/>
                <a:ea typeface="Calibri"/>
                <a:cs typeface="Calibri"/>
                <a:sym typeface="Calibri"/>
              </a:rPr>
              <a:t>ata entry in </a:t>
            </a:r>
            <a:r>
              <a:rPr lang="en-GB" sz="600" b="0" i="0" u="none" strike="noStrike" cap="none" dirty="0" err="1" smtClean="0">
                <a:solidFill>
                  <a:schemeClr val="dk1"/>
                </a:solidFill>
                <a:latin typeface="Calibri"/>
                <a:ea typeface="Calibri"/>
                <a:cs typeface="Calibri"/>
                <a:sym typeface="Calibri"/>
              </a:rPr>
              <a:t>preassessment</a:t>
            </a:r>
            <a:r>
              <a:rPr lang="en-GB" sz="600" b="0" i="0" u="none" strike="noStrike" cap="none" dirty="0" smtClean="0">
                <a:solidFill>
                  <a:schemeClr val="dk1"/>
                </a:solidFill>
                <a:latin typeface="Calibri"/>
                <a:ea typeface="Calibri"/>
                <a:cs typeface="Calibri"/>
                <a:sym typeface="Calibri"/>
              </a:rPr>
              <a:t> </a:t>
            </a:r>
            <a:r>
              <a:rPr lang="en-GB" sz="600" b="0" i="0" u="none" strike="noStrike" cap="none" dirty="0">
                <a:solidFill>
                  <a:schemeClr val="dk1"/>
                </a:solidFill>
                <a:latin typeface="Calibri"/>
                <a:ea typeface="Calibri"/>
                <a:cs typeface="Calibri"/>
                <a:sym typeface="Calibri"/>
              </a:rPr>
              <a:t>needs improvement through education  and communication, teaching for </a:t>
            </a:r>
            <a:r>
              <a:rPr lang="en-GB" sz="600" b="0" i="0" u="none" strike="noStrike" cap="none" dirty="0" err="1">
                <a:solidFill>
                  <a:schemeClr val="dk1"/>
                </a:solidFill>
                <a:latin typeface="Calibri"/>
                <a:ea typeface="Calibri"/>
                <a:cs typeface="Calibri"/>
                <a:sym typeface="Calibri"/>
              </a:rPr>
              <a:t>preassessment</a:t>
            </a:r>
            <a:r>
              <a:rPr lang="en-GB" sz="600" b="0" i="0" u="none" strike="noStrike" cap="none" dirty="0">
                <a:solidFill>
                  <a:schemeClr val="dk1"/>
                </a:solidFill>
                <a:latin typeface="Calibri"/>
                <a:ea typeface="Calibri"/>
                <a:cs typeface="Calibri"/>
                <a:sym typeface="Calibri"/>
              </a:rPr>
              <a:t> nurses  and spreading the word by presenting these data in </a:t>
            </a:r>
            <a:r>
              <a:rPr lang="en-GB" sz="600" b="0" i="0" u="none" strike="noStrike" cap="none" dirty="0" smtClean="0">
                <a:solidFill>
                  <a:schemeClr val="dk1"/>
                </a:solidFill>
                <a:latin typeface="Calibri"/>
                <a:ea typeface="Calibri"/>
                <a:cs typeface="Calibri"/>
                <a:sym typeface="Calibri"/>
              </a:rPr>
              <a:t>the </a:t>
            </a:r>
            <a:r>
              <a:rPr lang="en-GB" sz="600" dirty="0" smtClean="0">
                <a:solidFill>
                  <a:schemeClr val="dk1"/>
                </a:solidFill>
                <a:latin typeface="Calibri"/>
                <a:ea typeface="Calibri"/>
                <a:cs typeface="Calibri"/>
                <a:sym typeface="Calibri"/>
              </a:rPr>
              <a:t>departmental governance</a:t>
            </a:r>
            <a:r>
              <a:rPr lang="en-GB" sz="600" b="0" i="0" u="none" strike="noStrike" cap="none" dirty="0" smtClean="0">
                <a:solidFill>
                  <a:schemeClr val="dk1"/>
                </a:solidFill>
                <a:latin typeface="Calibri"/>
                <a:ea typeface="Calibri"/>
                <a:cs typeface="Calibri"/>
                <a:sym typeface="Calibri"/>
              </a:rPr>
              <a:t> meeting.</a:t>
            </a:r>
            <a:endParaRPr dirty="0"/>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chemeClr val="dk1"/>
                </a:solidFill>
                <a:latin typeface="Calibri"/>
                <a:ea typeface="Calibri"/>
                <a:cs typeface="Calibri"/>
                <a:sym typeface="Calibri"/>
              </a:rPr>
              <a:t>Further education is required to standardise the interventions for patients with &gt;1% perioperative mortality risk.  In line with recent national </a:t>
            </a:r>
            <a:r>
              <a:rPr lang="en-GB" sz="600" b="0" i="0" u="none" strike="noStrike" cap="none" dirty="0" smtClean="0">
                <a:solidFill>
                  <a:schemeClr val="dk1"/>
                </a:solidFill>
                <a:latin typeface="Calibri"/>
                <a:ea typeface="Calibri"/>
                <a:cs typeface="Calibri"/>
                <a:sym typeface="Calibri"/>
              </a:rPr>
              <a:t>guidance; </a:t>
            </a:r>
            <a:r>
              <a:rPr lang="en-GB" sz="600" b="0" i="0" u="none" strike="noStrike" cap="none" dirty="0">
                <a:solidFill>
                  <a:schemeClr val="dk1"/>
                </a:solidFill>
                <a:latin typeface="Calibri"/>
                <a:ea typeface="Calibri"/>
                <a:cs typeface="Calibri"/>
                <a:sym typeface="Calibri"/>
              </a:rPr>
              <a:t>those with &gt;1% perioperative mortality should be considered for post-operative enhanced care and therefore by implication should </a:t>
            </a:r>
            <a:r>
              <a:rPr lang="en-GB" sz="600" dirty="0" smtClean="0">
                <a:solidFill>
                  <a:schemeClr val="dk1"/>
                </a:solidFill>
                <a:latin typeface="Calibri"/>
                <a:ea typeface="Calibri"/>
                <a:cs typeface="Calibri"/>
                <a:sym typeface="Calibri"/>
              </a:rPr>
              <a:t>be reviewed by an Anaesthetist.</a:t>
            </a:r>
            <a:endParaRPr sz="600" b="0" i="0" u="none" strike="noStrike" cap="none" dirty="0">
              <a:solidFill>
                <a:schemeClr val="dk1"/>
              </a:solidFill>
              <a:latin typeface="Calibri"/>
              <a:ea typeface="Calibri"/>
              <a:cs typeface="Calibri"/>
              <a:sym typeface="Calibri"/>
            </a:endParaRPr>
          </a:p>
        </p:txBody>
      </p:sp>
      <p:sp>
        <p:nvSpPr>
          <p:cNvPr id="93" name="Google Shape;93;p1"/>
          <p:cNvSpPr txBox="1"/>
          <p:nvPr/>
        </p:nvSpPr>
        <p:spPr>
          <a:xfrm>
            <a:off x="8215745" y="4510313"/>
            <a:ext cx="3927300" cy="2128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800" b="1" i="0" u="none" strike="noStrike" cap="none" dirty="0">
                <a:solidFill>
                  <a:srgbClr val="000000"/>
                </a:solidFill>
                <a:latin typeface="Calibri"/>
                <a:ea typeface="Calibri"/>
                <a:cs typeface="Calibri"/>
                <a:sym typeface="Calibri"/>
              </a:rPr>
              <a:t>Acknowledgements </a:t>
            </a:r>
            <a:r>
              <a:rPr lang="en-GB" sz="600" b="0" i="0" u="none" strike="noStrike" cap="none" dirty="0">
                <a:solidFill>
                  <a:srgbClr val="000000"/>
                </a:solidFill>
                <a:latin typeface="Calibri"/>
                <a:ea typeface="Calibri"/>
                <a:cs typeface="Calibri"/>
                <a:sym typeface="Calibri"/>
              </a:rPr>
              <a:t>Emma Williams and Edyta Klata (research nurses) for PQIP data entry, and to Carol Pitchford (Sister in </a:t>
            </a:r>
            <a:r>
              <a:rPr lang="en-GB" sz="600" b="0" i="0" u="none" strike="noStrike" cap="none" dirty="0" err="1">
                <a:solidFill>
                  <a:srgbClr val="000000"/>
                </a:solidFill>
                <a:latin typeface="Calibri"/>
                <a:ea typeface="Calibri"/>
                <a:cs typeface="Calibri"/>
                <a:sym typeface="Calibri"/>
              </a:rPr>
              <a:t>Preassessement</a:t>
            </a:r>
            <a:r>
              <a:rPr lang="en-GB" sz="600" b="0" i="0" u="none" strike="noStrike" cap="none" dirty="0">
                <a:solidFill>
                  <a:srgbClr val="000000"/>
                </a:solidFill>
                <a:latin typeface="Calibri"/>
                <a:ea typeface="Calibri"/>
                <a:cs typeface="Calibri"/>
                <a:sym typeface="Calibri"/>
              </a:rPr>
              <a:t> ) and her team for quick adoption of SORT in Preoperative Assessment.</a:t>
            </a:r>
            <a:endParaRPr dirty="0"/>
          </a:p>
          <a:p>
            <a:pPr marL="0" marR="0" lvl="0" indent="0" algn="l" rtl="0">
              <a:lnSpc>
                <a:spcPct val="100000"/>
              </a:lnSpc>
              <a:spcBef>
                <a:spcPts val="0"/>
              </a:spcBef>
              <a:spcAft>
                <a:spcPts val="0"/>
              </a:spcAft>
              <a:buClr>
                <a:srgbClr val="000000"/>
              </a:buClr>
              <a:buSzPts val="600"/>
              <a:buFont typeface="Arial"/>
              <a:buNone/>
            </a:pPr>
            <a:r>
              <a:rPr lang="en-GB" sz="600" b="0" i="0" u="none" strike="noStrike" cap="none" dirty="0">
                <a:solidFill>
                  <a:srgbClr val="000000"/>
                </a:solidFill>
                <a:latin typeface="Calibri"/>
                <a:ea typeface="Calibri"/>
                <a:cs typeface="Calibri"/>
                <a:sym typeface="Calibri"/>
              </a:rPr>
              <a:t> </a:t>
            </a:r>
            <a:endParaRPr sz="8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r>
              <a:rPr lang="en-GB" sz="800" b="1" i="0" u="none" strike="noStrike" cap="none" dirty="0" smtClean="0">
                <a:solidFill>
                  <a:srgbClr val="000000"/>
                </a:solidFill>
                <a:latin typeface="Calibri"/>
                <a:ea typeface="Calibri"/>
                <a:cs typeface="Calibri"/>
                <a:sym typeface="Calibri"/>
              </a:rPr>
              <a:t>References</a:t>
            </a:r>
            <a:endParaRPr lang="en-GB" sz="800" b="1" dirty="0">
              <a:latin typeface="Calibri"/>
              <a:ea typeface="Calibri"/>
              <a:cs typeface="Calibri"/>
              <a:sym typeface="Calibri"/>
            </a:endParaRPr>
          </a:p>
          <a:p>
            <a:pPr marL="228600" marR="0" lvl="0" indent="-228600" algn="l" rtl="0">
              <a:lnSpc>
                <a:spcPct val="100000"/>
              </a:lnSpc>
              <a:spcBef>
                <a:spcPts val="0"/>
              </a:spcBef>
              <a:spcAft>
                <a:spcPts val="0"/>
              </a:spcAft>
              <a:buClr>
                <a:srgbClr val="000000"/>
              </a:buClr>
              <a:buSzPts val="600"/>
              <a:buFont typeface="Arial"/>
              <a:buAutoNum type="arabicPeriod"/>
            </a:pPr>
            <a:r>
              <a:rPr lang="en-GB" sz="600" dirty="0" smtClean="0">
                <a:latin typeface="Calibri" panose="020F0502020204030204" pitchFamily="34" charset="0"/>
                <a:cs typeface="Calibri" panose="020F0502020204030204" pitchFamily="34" charset="0"/>
              </a:rPr>
              <a:t>Edwards </a:t>
            </a:r>
            <a:r>
              <a:rPr lang="en-GB" sz="600" dirty="0">
                <a:latin typeface="Calibri" panose="020F0502020204030204" pitchFamily="34" charset="0"/>
                <a:cs typeface="Calibri" panose="020F0502020204030204" pitchFamily="34" charset="0"/>
              </a:rPr>
              <a:t>K, Singleton G, </a:t>
            </a:r>
            <a:r>
              <a:rPr lang="en-GB" sz="600" dirty="0" err="1">
                <a:latin typeface="Calibri" panose="020F0502020204030204" pitchFamily="34" charset="0"/>
                <a:cs typeface="Calibri" panose="020F0502020204030204" pitchFamily="34" charset="0"/>
              </a:rPr>
              <a:t>Vindola-Padros</a:t>
            </a:r>
            <a:r>
              <a:rPr lang="en-GB" sz="600" dirty="0">
                <a:latin typeface="Calibri" panose="020F0502020204030204" pitchFamily="34" charset="0"/>
                <a:cs typeface="Calibri" panose="020F0502020204030204" pitchFamily="34" charset="0"/>
              </a:rPr>
              <a:t> C </a:t>
            </a:r>
            <a:r>
              <a:rPr lang="en-GB" sz="600" i="1" dirty="0">
                <a:latin typeface="Calibri" panose="020F0502020204030204" pitchFamily="34" charset="0"/>
                <a:cs typeface="Calibri" panose="020F0502020204030204" pitchFamily="34" charset="0"/>
              </a:rPr>
              <a:t>et al </a:t>
            </a:r>
            <a:r>
              <a:rPr lang="en-GB" sz="600" dirty="0">
                <a:latin typeface="Calibri" panose="020F0502020204030204" pitchFamily="34" charset="0"/>
                <a:cs typeface="Calibri" panose="020F0502020204030204" pitchFamily="34" charset="0"/>
              </a:rPr>
              <a:t>Perioperative Quality Improvement Programme. Report 3, </a:t>
            </a:r>
            <a:r>
              <a:rPr lang="en-GB" sz="600" dirty="0" smtClean="0">
                <a:latin typeface="Calibri" panose="020F0502020204030204" pitchFamily="34" charset="0"/>
                <a:cs typeface="Calibri" panose="020F0502020204030204" pitchFamily="34" charset="0"/>
              </a:rPr>
              <a:t>August 2019- </a:t>
            </a:r>
            <a:r>
              <a:rPr lang="en-GB" sz="600" dirty="0">
                <a:latin typeface="Calibri" panose="020F0502020204030204" pitchFamily="34" charset="0"/>
                <a:cs typeface="Calibri" panose="020F0502020204030204" pitchFamily="34" charset="0"/>
              </a:rPr>
              <a:t>July 2021. Available </a:t>
            </a:r>
            <a:r>
              <a:rPr lang="en-GB" sz="600" dirty="0">
                <a:solidFill>
                  <a:schemeClr val="tx1"/>
                </a:solidFill>
                <a:latin typeface="Calibri" panose="020F0502020204030204" pitchFamily="34" charset="0"/>
                <a:cs typeface="Calibri" panose="020F0502020204030204" pitchFamily="34" charset="0"/>
              </a:rPr>
              <a:t>from </a:t>
            </a:r>
            <a:r>
              <a:rPr lang="en-GB" sz="600" u="sng" dirty="0">
                <a:solidFill>
                  <a:schemeClr val="tx1"/>
                </a:solidFill>
                <a:latin typeface="Calibri" panose="020F0502020204030204" pitchFamily="34" charset="0"/>
                <a:cs typeface="Calibri" panose="020F0502020204030204" pitchFamily="34" charset="0"/>
                <a:hlinkClick r:id="rId5"/>
              </a:rPr>
              <a:t>https://pqip.org.uk/FilesUploaded/PQIP-Annual-Report_2021.pdf</a:t>
            </a:r>
            <a:r>
              <a:rPr lang="en-GB" sz="600" dirty="0">
                <a:solidFill>
                  <a:schemeClr val="tx1"/>
                </a:solidFill>
                <a:latin typeface="Calibri" panose="020F0502020204030204" pitchFamily="34" charset="0"/>
                <a:cs typeface="Calibri" panose="020F0502020204030204" pitchFamily="34" charset="0"/>
              </a:rPr>
              <a:t> [Accessed March </a:t>
            </a:r>
            <a:r>
              <a:rPr lang="en-GB" sz="600" dirty="0" smtClean="0">
                <a:solidFill>
                  <a:schemeClr val="tx1"/>
                </a:solidFill>
                <a:latin typeface="Calibri" panose="020F0502020204030204" pitchFamily="34" charset="0"/>
                <a:cs typeface="Calibri" panose="020F0502020204030204" pitchFamily="34" charset="0"/>
              </a:rPr>
              <a:t>2023]</a:t>
            </a:r>
          </a:p>
          <a:p>
            <a:pPr marL="228600" marR="0" lvl="0" indent="-228600" algn="l" rtl="0">
              <a:lnSpc>
                <a:spcPct val="100000"/>
              </a:lnSpc>
              <a:spcBef>
                <a:spcPts val="0"/>
              </a:spcBef>
              <a:spcAft>
                <a:spcPts val="0"/>
              </a:spcAft>
              <a:buClr>
                <a:srgbClr val="000000"/>
              </a:buClr>
              <a:buSzPts val="600"/>
              <a:buFont typeface="Arial"/>
              <a:buAutoNum type="arabicPeriod"/>
            </a:pPr>
            <a:r>
              <a:rPr lang="en-GB" sz="600" dirty="0" smtClean="0">
                <a:solidFill>
                  <a:schemeClr val="tx1"/>
                </a:solidFill>
                <a:latin typeface="Calibri" panose="020F0502020204030204" pitchFamily="34" charset="0"/>
                <a:cs typeface="Calibri" panose="020F0502020204030204" pitchFamily="34" charset="0"/>
              </a:rPr>
              <a:t>Beecroft </a:t>
            </a:r>
            <a:r>
              <a:rPr lang="en-GB" sz="600" dirty="0">
                <a:solidFill>
                  <a:schemeClr val="tx1"/>
                </a:solidFill>
                <a:latin typeface="Calibri" panose="020F0502020204030204" pitchFamily="34" charset="0"/>
                <a:cs typeface="Calibri" panose="020F0502020204030204" pitchFamily="34" charset="0"/>
              </a:rPr>
              <a:t>C, Gooneratne M, Owen N </a:t>
            </a:r>
            <a:r>
              <a:rPr lang="en-GB" sz="600" i="1" dirty="0">
                <a:solidFill>
                  <a:schemeClr val="tx1"/>
                </a:solidFill>
                <a:latin typeface="Calibri" panose="020F0502020204030204" pitchFamily="34" charset="0"/>
                <a:cs typeface="Calibri" panose="020F0502020204030204" pitchFamily="34" charset="0"/>
              </a:rPr>
              <a:t>et al. </a:t>
            </a:r>
            <a:r>
              <a:rPr lang="en-GB" sz="600" dirty="0">
                <a:solidFill>
                  <a:schemeClr val="tx1"/>
                </a:solidFill>
                <a:latin typeface="Calibri" panose="020F0502020204030204" pitchFamily="34" charset="0"/>
                <a:cs typeface="Calibri" panose="020F0502020204030204" pitchFamily="34" charset="0"/>
              </a:rPr>
              <a:t>Guidelines for provision of anaesthesia services for the perioperative care of elective and urgent care patients, 2023. Available from </a:t>
            </a:r>
            <a:r>
              <a:rPr lang="en-GB" sz="600" u="sng" dirty="0">
                <a:solidFill>
                  <a:schemeClr val="tx1"/>
                </a:solidFill>
                <a:latin typeface="Calibri" panose="020F0502020204030204" pitchFamily="34" charset="0"/>
                <a:cs typeface="Calibri" panose="020F0502020204030204" pitchFamily="34" charset="0"/>
                <a:hlinkClick r:id="rId6"/>
              </a:rPr>
              <a:t>https://rcoa.ac.uk/gpas/chapter-2</a:t>
            </a:r>
            <a:r>
              <a:rPr lang="en-GB" sz="600" dirty="0">
                <a:solidFill>
                  <a:schemeClr val="tx1"/>
                </a:solidFill>
                <a:latin typeface="Calibri" panose="020F0502020204030204" pitchFamily="34" charset="0"/>
                <a:cs typeface="Calibri" panose="020F0502020204030204" pitchFamily="34" charset="0"/>
              </a:rPr>
              <a:t> [Accessed March </a:t>
            </a:r>
            <a:r>
              <a:rPr lang="en-GB" sz="600" dirty="0" smtClean="0">
                <a:solidFill>
                  <a:schemeClr val="tx1"/>
                </a:solidFill>
                <a:latin typeface="Calibri" panose="020F0502020204030204" pitchFamily="34" charset="0"/>
                <a:cs typeface="Calibri" panose="020F0502020204030204" pitchFamily="34" charset="0"/>
              </a:rPr>
              <a:t>2023]</a:t>
            </a:r>
          </a:p>
          <a:p>
            <a:pPr marL="228600" marR="0" lvl="0" indent="-228600" algn="l" rtl="0">
              <a:lnSpc>
                <a:spcPct val="100000"/>
              </a:lnSpc>
              <a:spcBef>
                <a:spcPts val="0"/>
              </a:spcBef>
              <a:spcAft>
                <a:spcPts val="0"/>
              </a:spcAft>
              <a:buClr>
                <a:srgbClr val="000000"/>
              </a:buClr>
              <a:buSzPts val="600"/>
              <a:buFont typeface="Arial"/>
              <a:buAutoNum type="arabicPeriod"/>
            </a:pPr>
            <a:r>
              <a:rPr lang="en-GB" sz="600" b="0" i="0" u="none" strike="noStrike" cap="none" dirty="0" smtClean="0">
                <a:solidFill>
                  <a:schemeClr val="tx1"/>
                </a:solidFill>
                <a:latin typeface="Calibri"/>
                <a:ea typeface="Calibri"/>
                <a:cs typeface="Calibri"/>
                <a:sym typeface="Calibri"/>
              </a:rPr>
              <a:t>El-</a:t>
            </a:r>
            <a:r>
              <a:rPr lang="en-GB" sz="600" b="0" i="0" u="none" strike="noStrike" cap="none" dirty="0" err="1" smtClean="0">
                <a:solidFill>
                  <a:schemeClr val="tx1"/>
                </a:solidFill>
                <a:latin typeface="Calibri"/>
                <a:ea typeface="Calibri"/>
                <a:cs typeface="Calibri"/>
                <a:sym typeface="Calibri"/>
              </a:rPr>
              <a:t>Boghdadly</a:t>
            </a:r>
            <a:r>
              <a:rPr lang="en-GB" sz="600" b="0" i="0" u="none" strike="noStrike" cap="none" dirty="0" smtClean="0">
                <a:solidFill>
                  <a:schemeClr val="tx1"/>
                </a:solidFill>
                <a:latin typeface="Calibri"/>
                <a:ea typeface="Calibri"/>
                <a:cs typeface="Calibri"/>
                <a:sym typeface="Calibri"/>
              </a:rPr>
              <a:t> K, Lockwood S, </a:t>
            </a:r>
            <a:r>
              <a:rPr lang="en-GB" sz="600" b="0" i="0" u="none" strike="noStrike" cap="none" dirty="0" err="1" smtClean="0">
                <a:solidFill>
                  <a:schemeClr val="tx1"/>
                </a:solidFill>
                <a:latin typeface="Calibri"/>
                <a:ea typeface="Calibri"/>
                <a:cs typeface="Calibri"/>
                <a:sym typeface="Calibri"/>
              </a:rPr>
              <a:t>Crawshaw</a:t>
            </a:r>
            <a:r>
              <a:rPr lang="en-GB" sz="600" b="0" i="0" u="none" strike="noStrike" cap="none" dirty="0" smtClean="0">
                <a:solidFill>
                  <a:schemeClr val="tx1"/>
                </a:solidFill>
                <a:latin typeface="Calibri"/>
                <a:ea typeface="Calibri"/>
                <a:cs typeface="Calibri"/>
                <a:sym typeface="Calibri"/>
              </a:rPr>
              <a:t> A </a:t>
            </a:r>
            <a:r>
              <a:rPr lang="en-GB" sz="600" b="0" i="1" u="none" strike="noStrike" cap="none" dirty="0" smtClean="0">
                <a:solidFill>
                  <a:schemeClr val="tx1"/>
                </a:solidFill>
                <a:latin typeface="Calibri"/>
                <a:ea typeface="Calibri"/>
                <a:cs typeface="Calibri"/>
                <a:sym typeface="Calibri"/>
              </a:rPr>
              <a:t>et al. </a:t>
            </a:r>
            <a:r>
              <a:rPr lang="en-GB" sz="600" b="0" i="0" u="none" strike="noStrike" cap="none" dirty="0" smtClean="0">
                <a:solidFill>
                  <a:schemeClr val="tx1"/>
                </a:solidFill>
                <a:latin typeface="Calibri"/>
                <a:ea typeface="Calibri"/>
                <a:cs typeface="Calibri"/>
                <a:sym typeface="Calibri"/>
              </a:rPr>
              <a:t>Preoperative </a:t>
            </a:r>
            <a:r>
              <a:rPr lang="en-GB" sz="600" b="0" i="0" u="none" strike="noStrike" cap="none" dirty="0">
                <a:solidFill>
                  <a:schemeClr val="tx1"/>
                </a:solidFill>
                <a:latin typeface="Calibri"/>
                <a:ea typeface="Calibri"/>
                <a:cs typeface="Calibri"/>
                <a:sym typeface="Calibri"/>
              </a:rPr>
              <a:t>assessment and optimization for adult </a:t>
            </a:r>
            <a:r>
              <a:rPr lang="en-GB" sz="600" b="0" i="0" u="none" strike="noStrike" cap="none" dirty="0" smtClean="0">
                <a:solidFill>
                  <a:schemeClr val="tx1"/>
                </a:solidFill>
                <a:latin typeface="Calibri"/>
                <a:ea typeface="Calibri"/>
                <a:cs typeface="Calibri"/>
                <a:sym typeface="Calibri"/>
              </a:rPr>
              <a:t>surgery including consideration of COVID-19 and its implications, June 2021. </a:t>
            </a:r>
            <a:r>
              <a:rPr lang="en-GB" sz="600" dirty="0" err="1">
                <a:solidFill>
                  <a:schemeClr val="tx1"/>
                </a:solidFill>
                <a:latin typeface="Calibri"/>
                <a:ea typeface="Calibri"/>
                <a:cs typeface="Calibri"/>
                <a:sym typeface="Calibri"/>
              </a:rPr>
              <a:t>A</a:t>
            </a:r>
            <a:r>
              <a:rPr lang="en-GB" sz="600" b="0" i="0" u="none" strike="noStrike" cap="none" dirty="0" err="1" smtClean="0">
                <a:solidFill>
                  <a:schemeClr val="tx1"/>
                </a:solidFill>
                <a:latin typeface="Calibri"/>
                <a:ea typeface="Calibri"/>
                <a:cs typeface="Calibri"/>
                <a:sym typeface="Calibri"/>
              </a:rPr>
              <a:t>valiable</a:t>
            </a:r>
            <a:r>
              <a:rPr lang="en-GB" sz="600" b="0" i="0" u="none" strike="noStrike" cap="none" dirty="0" smtClean="0">
                <a:solidFill>
                  <a:schemeClr val="tx1"/>
                </a:solidFill>
                <a:latin typeface="Calibri"/>
                <a:ea typeface="Calibri"/>
                <a:cs typeface="Calibri"/>
                <a:sym typeface="Calibri"/>
              </a:rPr>
              <a:t> </a:t>
            </a:r>
            <a:r>
              <a:rPr lang="en-GB" sz="600" b="0" i="0" u="none" strike="noStrike" cap="none" dirty="0">
                <a:solidFill>
                  <a:schemeClr val="tx1"/>
                </a:solidFill>
                <a:latin typeface="Calibri"/>
                <a:ea typeface="Calibri"/>
                <a:cs typeface="Calibri"/>
                <a:sym typeface="Calibri"/>
              </a:rPr>
              <a:t>from </a:t>
            </a:r>
            <a:r>
              <a:rPr lang="en-GB" sz="600" b="0" i="0" u="sng" strike="noStrike" cap="none" dirty="0">
                <a:solidFill>
                  <a:schemeClr val="tx1"/>
                </a:solidFill>
                <a:latin typeface="Calibri"/>
                <a:ea typeface="Calibri"/>
                <a:cs typeface="Calibri"/>
                <a:sym typeface="Calibri"/>
                <a:hlinkClick r:id="rId7"/>
              </a:rPr>
              <a:t>https://</a:t>
            </a:r>
            <a:r>
              <a:rPr lang="en-GB" sz="600" b="0" i="0" u="sng" strike="noStrike" cap="none" dirty="0" smtClean="0">
                <a:solidFill>
                  <a:schemeClr val="tx1"/>
                </a:solidFill>
                <a:latin typeface="Calibri"/>
                <a:ea typeface="Calibri"/>
                <a:cs typeface="Calibri"/>
                <a:sym typeface="Calibri"/>
                <a:hlinkClick r:id="rId7"/>
              </a:rPr>
              <a:t>www.cpoc.org.uk/sites/cpoc/files/documents/2021-06/Preoperative%20assessment%20and%20optimisation%20guidance.pdf</a:t>
            </a:r>
            <a:r>
              <a:rPr lang="en-GB" sz="600" u="sng" dirty="0" smtClean="0">
                <a:solidFill>
                  <a:schemeClr val="tx1"/>
                </a:solidFill>
                <a:latin typeface="Calibri"/>
                <a:ea typeface="Calibri"/>
                <a:cs typeface="Calibri"/>
                <a:sym typeface="Calibri"/>
              </a:rPr>
              <a:t>. </a:t>
            </a:r>
            <a:r>
              <a:rPr lang="en-GB" sz="600" dirty="0" smtClean="0">
                <a:solidFill>
                  <a:schemeClr val="tx1"/>
                </a:solidFill>
                <a:latin typeface="Calibri"/>
                <a:ea typeface="Calibri"/>
                <a:cs typeface="Calibri"/>
                <a:sym typeface="Calibri"/>
              </a:rPr>
              <a:t>[Accessed March 2023]</a:t>
            </a:r>
            <a:endParaRPr lang="en-GB" sz="600" dirty="0">
              <a:solidFill>
                <a:schemeClr val="tx1"/>
              </a:solidFill>
              <a:latin typeface="Calibri"/>
              <a:ea typeface="Calibri"/>
              <a:cs typeface="Calibri"/>
              <a:sym typeface="Calibri"/>
            </a:endParaRPr>
          </a:p>
          <a:p>
            <a:pPr marL="228600" marR="0" lvl="0" indent="-228600" algn="l" rtl="0">
              <a:lnSpc>
                <a:spcPct val="100000"/>
              </a:lnSpc>
              <a:spcBef>
                <a:spcPts val="0"/>
              </a:spcBef>
              <a:spcAft>
                <a:spcPts val="0"/>
              </a:spcAft>
              <a:buClr>
                <a:srgbClr val="000000"/>
              </a:buClr>
              <a:buSzPts val="600"/>
              <a:buFont typeface="Arial"/>
              <a:buAutoNum type="arabicPeriod"/>
            </a:pPr>
            <a:r>
              <a:rPr lang="en-GB" sz="600" dirty="0" err="1" smtClean="0">
                <a:solidFill>
                  <a:schemeClr val="tx1"/>
                </a:solidFill>
                <a:latin typeface="Calibri"/>
                <a:ea typeface="Calibri"/>
                <a:cs typeface="Calibri"/>
                <a:sym typeface="Calibri"/>
              </a:rPr>
              <a:t>Bryden</a:t>
            </a:r>
            <a:r>
              <a:rPr lang="en-GB" sz="600" dirty="0" smtClean="0">
                <a:solidFill>
                  <a:schemeClr val="tx1"/>
                </a:solidFill>
                <a:latin typeface="Calibri"/>
                <a:ea typeface="Calibri"/>
                <a:cs typeface="Calibri"/>
                <a:sym typeface="Calibri"/>
              </a:rPr>
              <a:t> D, Selwyn D, Bannon M </a:t>
            </a:r>
            <a:r>
              <a:rPr lang="en-GB" sz="600" i="1" dirty="0" smtClean="0">
                <a:solidFill>
                  <a:schemeClr val="tx1"/>
                </a:solidFill>
                <a:latin typeface="Calibri"/>
                <a:ea typeface="Calibri"/>
                <a:cs typeface="Calibri"/>
                <a:sym typeface="Calibri"/>
              </a:rPr>
              <a:t>et al. </a:t>
            </a:r>
            <a:r>
              <a:rPr lang="en-GB" sz="600" dirty="0" smtClean="0">
                <a:solidFill>
                  <a:schemeClr val="tx1"/>
                </a:solidFill>
                <a:latin typeface="Calibri"/>
                <a:ea typeface="Calibri"/>
                <a:cs typeface="Calibri"/>
                <a:sym typeface="Calibri"/>
              </a:rPr>
              <a:t>G</a:t>
            </a:r>
            <a:r>
              <a:rPr lang="en-GB" sz="600" b="0" i="0" u="none" strike="noStrike" cap="none" dirty="0" smtClean="0">
                <a:solidFill>
                  <a:schemeClr val="tx1"/>
                </a:solidFill>
                <a:latin typeface="Calibri"/>
                <a:ea typeface="Calibri"/>
                <a:cs typeface="Calibri"/>
                <a:sym typeface="Calibri"/>
              </a:rPr>
              <a:t>uidance </a:t>
            </a:r>
            <a:r>
              <a:rPr lang="en-GB" sz="600" b="0" i="0" u="none" strike="noStrike" cap="none" dirty="0">
                <a:solidFill>
                  <a:schemeClr val="tx1"/>
                </a:solidFill>
                <a:latin typeface="Calibri"/>
                <a:ea typeface="Calibri"/>
                <a:cs typeface="Calibri"/>
                <a:sym typeface="Calibri"/>
              </a:rPr>
              <a:t>on est</a:t>
            </a:r>
            <a:r>
              <a:rPr lang="en-GB" sz="600" dirty="0">
                <a:solidFill>
                  <a:schemeClr val="tx1"/>
                </a:solidFill>
                <a:latin typeface="Calibri"/>
                <a:ea typeface="Calibri"/>
                <a:cs typeface="Calibri"/>
                <a:sym typeface="Calibri"/>
              </a:rPr>
              <a:t>ablishing and delivering enhanced perioperative care. Available from </a:t>
            </a:r>
            <a:r>
              <a:rPr lang="en-GB" sz="600" u="sng" dirty="0">
                <a:solidFill>
                  <a:schemeClr val="tx1"/>
                </a:solidFill>
                <a:latin typeface="Calibri"/>
                <a:ea typeface="Calibri"/>
                <a:cs typeface="Calibri"/>
                <a:sym typeface="Calibri"/>
                <a:hlinkClick r:id="rId8"/>
              </a:rPr>
              <a:t>https://cpoc.org.uk/guidance-establishing-and-delivering-enhanced-perioperative-care-services</a:t>
            </a:r>
            <a:r>
              <a:rPr lang="en-GB" sz="600" dirty="0" smtClean="0">
                <a:solidFill>
                  <a:schemeClr val="tx1"/>
                </a:solidFill>
                <a:latin typeface="Calibri"/>
                <a:ea typeface="Calibri"/>
                <a:cs typeface="Calibri"/>
                <a:sym typeface="Calibri"/>
              </a:rPr>
              <a:t>. [Accessed March 2023].</a:t>
            </a:r>
            <a:endParaRPr lang="en-GB" sz="600" dirty="0">
              <a:solidFill>
                <a:schemeClr val="tx1"/>
              </a:solidFill>
              <a:latin typeface="Calibri"/>
              <a:ea typeface="Calibri"/>
              <a:cs typeface="Calibri"/>
              <a:sym typeface="Calibri"/>
            </a:endParaRPr>
          </a:p>
          <a:p>
            <a:pPr marL="228600" marR="0" lvl="0" indent="-228600" algn="l" rtl="0">
              <a:lnSpc>
                <a:spcPct val="100000"/>
              </a:lnSpc>
              <a:spcBef>
                <a:spcPts val="0"/>
              </a:spcBef>
              <a:spcAft>
                <a:spcPts val="0"/>
              </a:spcAft>
              <a:buClr>
                <a:srgbClr val="000000"/>
              </a:buClr>
              <a:buSzPts val="600"/>
              <a:buFont typeface="Arial"/>
              <a:buAutoNum type="arabicPeriod"/>
            </a:pPr>
            <a:r>
              <a:rPr lang="en-GB" sz="600" b="0" i="0" u="none" strike="noStrike" cap="none" dirty="0" smtClean="0">
                <a:solidFill>
                  <a:schemeClr val="tx1"/>
                </a:solidFill>
                <a:latin typeface="Calibri"/>
                <a:ea typeface="Calibri"/>
                <a:cs typeface="Calibri"/>
                <a:sym typeface="Calibri"/>
              </a:rPr>
              <a:t>American College of Surgeons NSQIP </a:t>
            </a:r>
            <a:r>
              <a:rPr lang="en-GB" sz="600" dirty="0" smtClean="0">
                <a:solidFill>
                  <a:schemeClr val="tx1"/>
                </a:solidFill>
                <a:latin typeface="Calibri"/>
                <a:ea typeface="Calibri"/>
                <a:cs typeface="Calibri"/>
                <a:sym typeface="Calibri"/>
              </a:rPr>
              <a:t>Surgical Risk Calculator. Available </a:t>
            </a:r>
            <a:r>
              <a:rPr lang="en-GB" sz="600" b="0" i="0" u="none" strike="noStrike" cap="none" dirty="0" smtClean="0">
                <a:solidFill>
                  <a:schemeClr val="tx1"/>
                </a:solidFill>
                <a:latin typeface="Calibri"/>
                <a:ea typeface="Calibri"/>
                <a:cs typeface="Calibri"/>
                <a:sym typeface="Calibri"/>
              </a:rPr>
              <a:t>from </a:t>
            </a:r>
            <a:r>
              <a:rPr lang="en-GB" sz="600" b="0" i="0" u="sng" strike="noStrike" cap="none" dirty="0" smtClean="0">
                <a:solidFill>
                  <a:schemeClr val="tx1"/>
                </a:solidFill>
                <a:latin typeface="Calibri"/>
                <a:ea typeface="Calibri"/>
                <a:cs typeface="Calibri"/>
                <a:sym typeface="Calibri"/>
                <a:hlinkClick r:id="rId9"/>
              </a:rPr>
              <a:t>https</a:t>
            </a:r>
            <a:r>
              <a:rPr lang="en-GB" sz="600" b="0" i="0" u="sng" strike="noStrike" cap="none" dirty="0">
                <a:solidFill>
                  <a:schemeClr val="tx1"/>
                </a:solidFill>
                <a:latin typeface="Calibri"/>
                <a:ea typeface="Calibri"/>
                <a:cs typeface="Calibri"/>
                <a:sym typeface="Calibri"/>
                <a:hlinkClick r:id="rId9"/>
              </a:rPr>
              <a:t>://riskcalculator.facs.org/RiskCalculator</a:t>
            </a:r>
            <a:r>
              <a:rPr lang="en-GB" sz="600" b="0" i="0" u="sng" strike="noStrike" cap="none" dirty="0" smtClean="0">
                <a:solidFill>
                  <a:schemeClr val="tx1"/>
                </a:solidFill>
                <a:latin typeface="Calibri"/>
                <a:ea typeface="Calibri"/>
                <a:cs typeface="Calibri"/>
                <a:sym typeface="Calibri"/>
                <a:hlinkClick r:id="rId9"/>
              </a:rPr>
              <a:t>/</a:t>
            </a:r>
            <a:r>
              <a:rPr lang="en-GB" sz="600" b="0" i="0" u="sng" strike="noStrike" cap="none" dirty="0" smtClean="0">
                <a:solidFill>
                  <a:schemeClr val="tx1"/>
                </a:solidFill>
                <a:latin typeface="Calibri"/>
                <a:ea typeface="Calibri"/>
                <a:cs typeface="Calibri"/>
                <a:sym typeface="Calibri"/>
              </a:rPr>
              <a:t>. </a:t>
            </a:r>
            <a:r>
              <a:rPr lang="en-GB" sz="600" b="0" i="0" strike="noStrike" cap="none" dirty="0" smtClean="0">
                <a:solidFill>
                  <a:schemeClr val="tx1"/>
                </a:solidFill>
                <a:latin typeface="Calibri"/>
                <a:ea typeface="Calibri"/>
                <a:cs typeface="Calibri"/>
                <a:sym typeface="Calibri"/>
              </a:rPr>
              <a:t>[Accessed March 2023]</a:t>
            </a:r>
          </a:p>
          <a:p>
            <a:pPr marL="228600" lvl="0" indent="-228600">
              <a:buSzPts val="600"/>
              <a:buFont typeface="Arial"/>
              <a:buAutoNum type="arabicPeriod"/>
            </a:pPr>
            <a:r>
              <a:rPr lang="en-GB" sz="600" dirty="0" err="1">
                <a:solidFill>
                  <a:schemeClr val="tx1"/>
                </a:solidFill>
                <a:latin typeface="Calibri" panose="020F0502020204030204" pitchFamily="34" charset="0"/>
                <a:cs typeface="Calibri" panose="020F0502020204030204" pitchFamily="34" charset="0"/>
              </a:rPr>
              <a:t>Protopapa</a:t>
            </a:r>
            <a:r>
              <a:rPr lang="en-GB" sz="600" dirty="0">
                <a:solidFill>
                  <a:schemeClr val="tx1"/>
                </a:solidFill>
                <a:latin typeface="Calibri" panose="020F0502020204030204" pitchFamily="34" charset="0"/>
                <a:cs typeface="Calibri" panose="020F0502020204030204" pitchFamily="34" charset="0"/>
              </a:rPr>
              <a:t> KL, Simpson JC, Smith NC, Moonesinghe SR. </a:t>
            </a:r>
            <a:r>
              <a:rPr lang="en-GB" sz="600" u="sng" dirty="0">
                <a:solidFill>
                  <a:schemeClr val="tx1"/>
                </a:solidFill>
                <a:latin typeface="Calibri" panose="020F0502020204030204" pitchFamily="34" charset="0"/>
                <a:cs typeface="Calibri" panose="020F0502020204030204" pitchFamily="34" charset="0"/>
                <a:hlinkClick r:id="rId10"/>
              </a:rPr>
              <a:t>Development and validation of the Surgical Outcome Risk Tool (SORT).</a:t>
            </a:r>
            <a:r>
              <a:rPr lang="en-GB" sz="600" i="1" dirty="0">
                <a:solidFill>
                  <a:schemeClr val="tx1"/>
                </a:solidFill>
                <a:latin typeface="Calibri" panose="020F0502020204030204" pitchFamily="34" charset="0"/>
                <a:cs typeface="Calibri" panose="020F0502020204030204" pitchFamily="34" charset="0"/>
              </a:rPr>
              <a:t>Br J Surg. </a:t>
            </a:r>
            <a:r>
              <a:rPr lang="en-GB" sz="600" dirty="0">
                <a:solidFill>
                  <a:schemeClr val="tx1"/>
                </a:solidFill>
                <a:latin typeface="Calibri" panose="020F0502020204030204" pitchFamily="34" charset="0"/>
                <a:cs typeface="Calibri" panose="020F0502020204030204" pitchFamily="34" charset="0"/>
              </a:rPr>
              <a:t>2014 Dec;</a:t>
            </a:r>
            <a:r>
              <a:rPr lang="en-GB" sz="600" b="1" dirty="0">
                <a:solidFill>
                  <a:schemeClr val="tx1"/>
                </a:solidFill>
                <a:latin typeface="Calibri" panose="020F0502020204030204" pitchFamily="34" charset="0"/>
                <a:cs typeface="Calibri" panose="020F0502020204030204" pitchFamily="34" charset="0"/>
              </a:rPr>
              <a:t>101</a:t>
            </a:r>
            <a:r>
              <a:rPr lang="en-GB" sz="600" dirty="0">
                <a:solidFill>
                  <a:schemeClr val="tx1"/>
                </a:solidFill>
                <a:latin typeface="Calibri" panose="020F0502020204030204" pitchFamily="34" charset="0"/>
                <a:cs typeface="Calibri" panose="020F0502020204030204" pitchFamily="34" charset="0"/>
              </a:rPr>
              <a:t>(13):1774-83 </a:t>
            </a:r>
            <a:r>
              <a:rPr lang="en-GB" sz="600" dirty="0" smtClean="0">
                <a:solidFill>
                  <a:schemeClr val="tx1"/>
                </a:solidFill>
                <a:latin typeface="Calibri" panose="020F0502020204030204" pitchFamily="34" charset="0"/>
                <a:ea typeface="Calibri"/>
                <a:cs typeface="Calibri" panose="020F0502020204030204" pitchFamily="34" charset="0"/>
                <a:sym typeface="Calibri"/>
              </a:rPr>
              <a:t>.</a:t>
            </a:r>
            <a:endParaRPr sz="600" dirty="0">
              <a:solidFill>
                <a:schemeClr val="tx1"/>
              </a:solidFill>
              <a:latin typeface="Calibri" panose="020F0502020204030204" pitchFamily="34" charset="0"/>
              <a:ea typeface="Calibri"/>
              <a:cs typeface="Calibri" panose="020F0502020204030204" pitchFamily="34" charset="0"/>
              <a:sym typeface="Calibri"/>
            </a:endParaRPr>
          </a:p>
          <a:p>
            <a:pPr marL="0" marR="0" lvl="0" indent="0" algn="l" rtl="0">
              <a:lnSpc>
                <a:spcPct val="100000"/>
              </a:lnSpc>
              <a:spcBef>
                <a:spcPts val="0"/>
              </a:spcBef>
              <a:spcAft>
                <a:spcPts val="0"/>
              </a:spcAft>
              <a:buClr>
                <a:srgbClr val="000000"/>
              </a:buClr>
              <a:buSzPts val="600"/>
              <a:buFont typeface="Arial"/>
              <a:buNone/>
            </a:pPr>
            <a:endParaRPr sz="6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Calibri"/>
              <a:ea typeface="Calibri"/>
              <a:cs typeface="Calibri"/>
              <a:sym typeface="Calibri"/>
            </a:endParaRPr>
          </a:p>
        </p:txBody>
      </p:sp>
      <p:sp>
        <p:nvSpPr>
          <p:cNvPr id="94" name="Google Shape;94;p1"/>
          <p:cNvSpPr txBox="1"/>
          <p:nvPr/>
        </p:nvSpPr>
        <p:spPr>
          <a:xfrm>
            <a:off x="4213337" y="6269041"/>
            <a:ext cx="3757422" cy="369302"/>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GB" sz="600" b="1" i="0" u="none" strike="noStrike" cap="none" dirty="0">
                <a:solidFill>
                  <a:srgbClr val="000000"/>
                </a:solidFill>
                <a:latin typeface="Calibri"/>
                <a:ea typeface="Calibri"/>
                <a:cs typeface="Calibri"/>
                <a:sym typeface="Calibri"/>
              </a:rPr>
              <a:t>Table 1 </a:t>
            </a:r>
            <a:r>
              <a:rPr lang="en-GB" sz="600" b="0" i="0" u="none" strike="noStrike" cap="none" dirty="0">
                <a:solidFill>
                  <a:srgbClr val="000000"/>
                </a:solidFill>
                <a:latin typeface="Calibri"/>
                <a:ea typeface="Calibri"/>
                <a:cs typeface="Calibri"/>
                <a:sym typeface="Calibri"/>
              </a:rPr>
              <a:t>– Analysis of all-comers through preoperative assessment from May 2022 to October 2022, to show how many had a SORT score calculated, and of those who did, how many had a 30 day perioperative mortality of &gt;1%</a:t>
            </a:r>
            <a:endParaRPr sz="600" b="0" i="0" u="none" strike="noStrike" cap="none" dirty="0">
              <a:solidFill>
                <a:srgbClr val="000000"/>
              </a:solidFill>
              <a:latin typeface="Calibri"/>
              <a:ea typeface="Calibri"/>
              <a:cs typeface="Calibri"/>
              <a:sym typeface="Calibri"/>
            </a:endParaRPr>
          </a:p>
        </p:txBody>
      </p:sp>
      <p:sp>
        <p:nvSpPr>
          <p:cNvPr id="95" name="Google Shape;95;p1"/>
          <p:cNvSpPr txBox="1"/>
          <p:nvPr/>
        </p:nvSpPr>
        <p:spPr>
          <a:xfrm>
            <a:off x="8215745" y="3238519"/>
            <a:ext cx="1800300" cy="369302"/>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GB" sz="600" b="1" i="0" u="none" strike="noStrike" cap="none" dirty="0">
                <a:solidFill>
                  <a:srgbClr val="000000"/>
                </a:solidFill>
                <a:latin typeface="Calibri"/>
                <a:ea typeface="Calibri"/>
                <a:cs typeface="Calibri"/>
                <a:sym typeface="Calibri"/>
              </a:rPr>
              <a:t>Table 2 </a:t>
            </a:r>
            <a:r>
              <a:rPr lang="en-GB" sz="600" b="0" i="0" u="none" strike="noStrike" cap="none" dirty="0">
                <a:solidFill>
                  <a:srgbClr val="000000"/>
                </a:solidFill>
                <a:latin typeface="Calibri"/>
                <a:ea typeface="Calibri"/>
                <a:cs typeface="Calibri"/>
                <a:sym typeface="Calibri"/>
              </a:rPr>
              <a:t>- interventions in </a:t>
            </a:r>
            <a:r>
              <a:rPr lang="en-GB" sz="600" b="0" i="0" u="none" strike="noStrike" cap="none" dirty="0" err="1">
                <a:solidFill>
                  <a:srgbClr val="000000"/>
                </a:solidFill>
                <a:latin typeface="Calibri"/>
                <a:ea typeface="Calibri"/>
                <a:cs typeface="Calibri"/>
                <a:sym typeface="Calibri"/>
              </a:rPr>
              <a:t>preassessment</a:t>
            </a:r>
            <a:r>
              <a:rPr lang="en-GB" sz="600" b="0" i="0" u="none" strike="noStrike" cap="none" dirty="0">
                <a:solidFill>
                  <a:srgbClr val="000000"/>
                </a:solidFill>
                <a:latin typeface="Calibri"/>
                <a:ea typeface="Calibri"/>
                <a:cs typeface="Calibri"/>
                <a:sym typeface="Calibri"/>
              </a:rPr>
              <a:t> for patients with SORT perioperative mortality &gt;1</a:t>
            </a:r>
            <a:r>
              <a:rPr lang="en-GB" sz="600" b="0" i="0" u="none" strike="noStrike" cap="none" dirty="0" smtClean="0">
                <a:solidFill>
                  <a:srgbClr val="000000"/>
                </a:solidFill>
                <a:latin typeface="Calibri"/>
                <a:ea typeface="Calibri"/>
                <a:cs typeface="Calibri"/>
                <a:sym typeface="Calibri"/>
              </a:rPr>
              <a:t>%</a:t>
            </a:r>
            <a:endParaRPr sz="600" b="0" i="0" u="none" strike="noStrike" cap="none" dirty="0">
              <a:solidFill>
                <a:srgbClr val="000000"/>
              </a:solidFill>
              <a:latin typeface="Calibri"/>
              <a:ea typeface="Calibri"/>
              <a:cs typeface="Calibri"/>
              <a:sym typeface="Calibri"/>
            </a:endParaRPr>
          </a:p>
        </p:txBody>
      </p:sp>
      <p:sp>
        <p:nvSpPr>
          <p:cNvPr id="96" name="Google Shape;96;p1"/>
          <p:cNvSpPr txBox="1"/>
          <p:nvPr/>
        </p:nvSpPr>
        <p:spPr>
          <a:xfrm>
            <a:off x="4262309" y="3375973"/>
            <a:ext cx="3647576" cy="369302"/>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GB" sz="600" b="1" i="0" u="none" strike="noStrike" cap="none" dirty="0">
                <a:solidFill>
                  <a:srgbClr val="000000"/>
                </a:solidFill>
                <a:latin typeface="Calibri"/>
                <a:ea typeface="Calibri"/>
                <a:cs typeface="Calibri"/>
                <a:sym typeface="Calibri"/>
              </a:rPr>
              <a:t>Figure 2  </a:t>
            </a:r>
            <a:r>
              <a:rPr lang="en-GB" sz="600" b="0" i="0" u="none" strike="noStrike" cap="none" dirty="0">
                <a:solidFill>
                  <a:srgbClr val="000000"/>
                </a:solidFill>
                <a:latin typeface="Calibri"/>
                <a:ea typeface="Calibri"/>
                <a:cs typeface="Calibri"/>
                <a:sym typeface="Calibri"/>
              </a:rPr>
              <a:t>- PQIP data for preoperative risk recording at Colchester hospital from March 2021 to January 2023. Digitalisation of </a:t>
            </a:r>
            <a:r>
              <a:rPr lang="en-GB" sz="600" b="0" i="0" u="none" strike="noStrike" cap="none" dirty="0" err="1">
                <a:solidFill>
                  <a:srgbClr val="000000"/>
                </a:solidFill>
                <a:latin typeface="Calibri"/>
                <a:ea typeface="Calibri"/>
                <a:cs typeface="Calibri"/>
                <a:sym typeface="Calibri"/>
              </a:rPr>
              <a:t>preassessment</a:t>
            </a:r>
            <a:r>
              <a:rPr lang="en-GB" sz="600" b="0" i="0" u="none" strike="noStrike" cap="none" dirty="0">
                <a:solidFill>
                  <a:srgbClr val="000000"/>
                </a:solidFill>
                <a:latin typeface="Calibri"/>
                <a:ea typeface="Calibri"/>
                <a:cs typeface="Calibri"/>
                <a:sym typeface="Calibri"/>
              </a:rPr>
              <a:t> with automated SORT scoring occurred in March </a:t>
            </a:r>
            <a:r>
              <a:rPr lang="en-GB" sz="600" b="0" i="0" u="none" strike="noStrike" cap="none" dirty="0" smtClean="0">
                <a:solidFill>
                  <a:srgbClr val="000000"/>
                </a:solidFill>
                <a:latin typeface="Calibri"/>
                <a:ea typeface="Calibri"/>
                <a:cs typeface="Calibri"/>
                <a:sym typeface="Calibri"/>
              </a:rPr>
              <a:t>2022 (red arrow). </a:t>
            </a:r>
            <a:endParaRPr dirty="0"/>
          </a:p>
        </p:txBody>
      </p:sp>
      <p:sp>
        <p:nvSpPr>
          <p:cNvPr id="97" name="Google Shape;97;p1"/>
          <p:cNvSpPr txBox="1"/>
          <p:nvPr/>
        </p:nvSpPr>
        <p:spPr>
          <a:xfrm>
            <a:off x="10245666" y="2964143"/>
            <a:ext cx="1528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GB" sz="600" b="1" i="0" u="none" strike="noStrike" cap="none" dirty="0">
                <a:solidFill>
                  <a:srgbClr val="000000"/>
                </a:solidFill>
                <a:latin typeface="Calibri"/>
                <a:ea typeface="Calibri"/>
                <a:cs typeface="Calibri"/>
                <a:sym typeface="Calibri"/>
              </a:rPr>
              <a:t>Figure 3. </a:t>
            </a:r>
            <a:r>
              <a:rPr lang="en-GB" sz="600" b="0" i="0" u="none" strike="noStrike" cap="none" dirty="0">
                <a:solidFill>
                  <a:srgbClr val="000000"/>
                </a:solidFill>
                <a:latin typeface="Calibri"/>
                <a:ea typeface="Calibri"/>
                <a:cs typeface="Calibri"/>
                <a:sym typeface="Calibri"/>
              </a:rPr>
              <a:t>Pie chart illustrating action done in those patients with SORT </a:t>
            </a:r>
            <a:r>
              <a:rPr lang="en-GB" sz="600" dirty="0">
                <a:latin typeface="Calibri"/>
                <a:ea typeface="Calibri"/>
                <a:cs typeface="Calibri"/>
                <a:sym typeface="Calibri"/>
              </a:rPr>
              <a:t>&gt;</a:t>
            </a:r>
            <a:r>
              <a:rPr lang="en-GB" sz="600" b="0" i="0" u="none" strike="noStrike" cap="none" dirty="0" smtClean="0">
                <a:solidFill>
                  <a:srgbClr val="000000"/>
                </a:solidFill>
                <a:latin typeface="Calibri"/>
                <a:ea typeface="Calibri"/>
                <a:cs typeface="Calibri"/>
                <a:sym typeface="Calibri"/>
              </a:rPr>
              <a:t>1</a:t>
            </a:r>
            <a:r>
              <a:rPr lang="en-GB" sz="600" b="0" i="0" u="none" strike="noStrike" cap="none" dirty="0">
                <a:solidFill>
                  <a:srgbClr val="000000"/>
                </a:solidFill>
                <a:latin typeface="Calibri"/>
                <a:ea typeface="Calibri"/>
                <a:cs typeface="Calibri"/>
                <a:sym typeface="Calibri"/>
              </a:rPr>
              <a:t>% . </a:t>
            </a:r>
            <a:endParaRPr sz="600" b="0" i="0" u="none" strike="noStrike" cap="none" dirty="0">
              <a:solidFill>
                <a:srgbClr val="000000"/>
              </a:solidFill>
              <a:latin typeface="Calibri"/>
              <a:ea typeface="Calibri"/>
              <a:cs typeface="Calibri"/>
              <a:sym typeface="Calibri"/>
            </a:endParaRPr>
          </a:p>
        </p:txBody>
      </p:sp>
      <p:sp>
        <p:nvSpPr>
          <p:cNvPr id="98" name="Google Shape;98;p1"/>
          <p:cNvSpPr txBox="1"/>
          <p:nvPr/>
        </p:nvSpPr>
        <p:spPr>
          <a:xfrm>
            <a:off x="444138" y="3452825"/>
            <a:ext cx="3674210" cy="113877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800" b="1" i="0" u="none" strike="noStrike" cap="none" dirty="0">
                <a:solidFill>
                  <a:schemeClr val="dk1"/>
                </a:solidFill>
                <a:latin typeface="Calibri"/>
                <a:ea typeface="Calibri"/>
                <a:cs typeface="Calibri"/>
                <a:sym typeface="Calibri"/>
              </a:rPr>
              <a:t>Methods</a:t>
            </a:r>
            <a:endParaRPr sz="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GB" sz="600" b="0" i="0" u="none" strike="noStrike" cap="none" dirty="0">
                <a:solidFill>
                  <a:schemeClr val="dk1"/>
                </a:solidFill>
                <a:latin typeface="Calibri"/>
                <a:ea typeface="Calibri"/>
                <a:cs typeface="Calibri"/>
                <a:sym typeface="Calibri"/>
              </a:rPr>
              <a:t>Quality Improvement methodology was adopted to use PQIP data to support routine use of SORT scoring in the centralised preoperative assessment service at Colchester Hospital, and to improve its use to plan management of higher risk patients in the perioperative pathway.</a:t>
            </a:r>
            <a:endParaRPr sz="6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GB" sz="600" b="0" i="0" u="none" strike="noStrike" cap="none" dirty="0">
                <a:solidFill>
                  <a:schemeClr val="dk1"/>
                </a:solidFill>
                <a:latin typeface="Calibri"/>
                <a:ea typeface="Calibri"/>
                <a:cs typeface="Calibri"/>
                <a:sym typeface="Calibri"/>
              </a:rPr>
              <a:t> </a:t>
            </a:r>
            <a:endParaRPr sz="6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GB" sz="600" b="0" i="0" u="none" strike="noStrike" cap="none" dirty="0">
                <a:solidFill>
                  <a:schemeClr val="dk1"/>
                </a:solidFill>
                <a:latin typeface="Calibri"/>
                <a:ea typeface="Calibri"/>
                <a:cs typeface="Calibri"/>
                <a:sym typeface="Calibri"/>
              </a:rPr>
              <a:t>The first PDSA cycle </a:t>
            </a:r>
            <a:r>
              <a:rPr lang="en-GB" sz="600" b="0" i="0" u="none" strike="noStrike" cap="none" dirty="0" smtClean="0">
                <a:solidFill>
                  <a:schemeClr val="dk1"/>
                </a:solidFill>
                <a:latin typeface="Calibri"/>
                <a:ea typeface="Calibri"/>
                <a:cs typeface="Calibri"/>
                <a:sym typeface="Calibri"/>
              </a:rPr>
              <a:t>(Figure </a:t>
            </a:r>
            <a:r>
              <a:rPr lang="en-GB" sz="600" b="0" i="0" u="none" strike="noStrike" cap="none" dirty="0">
                <a:solidFill>
                  <a:schemeClr val="dk1"/>
                </a:solidFill>
                <a:latin typeface="Calibri"/>
                <a:ea typeface="Calibri"/>
                <a:cs typeface="Calibri"/>
                <a:sym typeface="Calibri"/>
              </a:rPr>
              <a:t>1) was triggered by a recognition from PQIP data at the end of 2021 that rates of individualised risk assessment were low (Figure 2). Therefore, whilst digitalising the preoperative assessment service in 2021/2 there was the opportunity to build the SORT calculator into the </a:t>
            </a:r>
            <a:r>
              <a:rPr lang="en-GB" sz="600" b="0" i="0" u="none" strike="noStrike" cap="none" dirty="0" err="1">
                <a:solidFill>
                  <a:schemeClr val="dk1"/>
                </a:solidFill>
                <a:latin typeface="Calibri"/>
                <a:ea typeface="Calibri"/>
                <a:cs typeface="Calibri"/>
                <a:sym typeface="Calibri"/>
              </a:rPr>
              <a:t>preassessment</a:t>
            </a:r>
            <a:r>
              <a:rPr lang="en-GB" sz="600" b="0" i="0" u="none" strike="noStrike" cap="none" dirty="0">
                <a:solidFill>
                  <a:schemeClr val="dk1"/>
                </a:solidFill>
                <a:latin typeface="Calibri"/>
                <a:ea typeface="Calibri"/>
                <a:cs typeface="Calibri"/>
                <a:sym typeface="Calibri"/>
              </a:rPr>
              <a:t> software (</a:t>
            </a:r>
            <a:r>
              <a:rPr lang="en-GB" sz="600" b="0" i="0" u="none" strike="noStrike" cap="none" dirty="0" err="1">
                <a:solidFill>
                  <a:schemeClr val="dk1"/>
                </a:solidFill>
                <a:latin typeface="Calibri"/>
                <a:ea typeface="Calibri"/>
                <a:cs typeface="Calibri"/>
                <a:sym typeface="Calibri"/>
              </a:rPr>
              <a:t>Synopsis</a:t>
            </a:r>
            <a:r>
              <a:rPr lang="en-GB" sz="600" b="0" i="0" u="none" strike="noStrike" cap="none" baseline="30000" dirty="0" err="1">
                <a:solidFill>
                  <a:schemeClr val="dk1"/>
                </a:solidFill>
                <a:latin typeface="Calibri"/>
                <a:ea typeface="Calibri"/>
                <a:cs typeface="Calibri"/>
                <a:sym typeface="Calibri"/>
              </a:rPr>
              <a:t>IQ</a:t>
            </a:r>
            <a:r>
              <a:rPr lang="en-GB" sz="600" b="0" i="0" u="none" strike="noStrike" cap="none" dirty="0">
                <a:solidFill>
                  <a:schemeClr val="dk1"/>
                </a:solidFill>
                <a:latin typeface="Calibri"/>
                <a:ea typeface="Calibri"/>
                <a:cs typeface="Calibri"/>
                <a:sym typeface="Calibri"/>
              </a:rPr>
              <a:t>). The ‘Do’ part of PDSA involved education of the </a:t>
            </a:r>
            <a:r>
              <a:rPr lang="en-GB" sz="600" b="0" i="0" u="none" strike="noStrike" cap="none" dirty="0" err="1">
                <a:solidFill>
                  <a:schemeClr val="dk1"/>
                </a:solidFill>
                <a:latin typeface="Calibri"/>
                <a:ea typeface="Calibri"/>
                <a:cs typeface="Calibri"/>
                <a:sym typeface="Calibri"/>
              </a:rPr>
              <a:t>preassessment</a:t>
            </a:r>
            <a:r>
              <a:rPr lang="en-GB" sz="600" b="0" i="0" u="none" strike="noStrike" cap="none" dirty="0">
                <a:solidFill>
                  <a:schemeClr val="dk1"/>
                </a:solidFill>
                <a:latin typeface="Calibri"/>
                <a:ea typeface="Calibri"/>
                <a:cs typeface="Calibri"/>
                <a:sym typeface="Calibri"/>
              </a:rPr>
              <a:t> nurses in the use of Synopsis including completion of the required fields to generate a SORT score and subsequent ‘go-live’ of ‘Synopsis’ in March 2022.</a:t>
            </a:r>
            <a:endParaRPr sz="600" b="0" i="0" u="none" strike="noStrike" cap="none" dirty="0">
              <a:solidFill>
                <a:srgbClr val="000000"/>
              </a:solidFill>
              <a:latin typeface="Arial"/>
              <a:ea typeface="Arial"/>
              <a:cs typeface="Arial"/>
              <a:sym typeface="Arial"/>
            </a:endParaRPr>
          </a:p>
        </p:txBody>
      </p:sp>
      <p:sp>
        <p:nvSpPr>
          <p:cNvPr id="99" name="Google Shape;99;p1"/>
          <p:cNvSpPr txBox="1"/>
          <p:nvPr/>
        </p:nvSpPr>
        <p:spPr>
          <a:xfrm>
            <a:off x="355600" y="5962650"/>
            <a:ext cx="977900"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600" b="1" i="0" u="none" strike="noStrike" cap="none" dirty="0">
                <a:solidFill>
                  <a:srgbClr val="000000"/>
                </a:solidFill>
                <a:latin typeface="Calibri" panose="020F0502020204030204" pitchFamily="34" charset="0"/>
                <a:cs typeface="Calibri" panose="020F0502020204030204" pitchFamily="34" charset="0"/>
                <a:sym typeface="Arial"/>
              </a:rPr>
              <a:t>Figure 1 </a:t>
            </a:r>
            <a:r>
              <a:rPr lang="en-GB" sz="600" b="0" i="0" u="none" strike="noStrike" cap="none" dirty="0">
                <a:solidFill>
                  <a:srgbClr val="000000"/>
                </a:solidFill>
                <a:latin typeface="Calibri" panose="020F0502020204030204" pitchFamily="34" charset="0"/>
                <a:cs typeface="Calibri" panose="020F0502020204030204" pitchFamily="34" charset="0"/>
                <a:sym typeface="Arial"/>
              </a:rPr>
              <a:t>– PDSA (Plan Do Study Act) cycle</a:t>
            </a:r>
            <a:endParaRPr sz="600" b="0" i="0" u="none" strike="noStrike" cap="none" dirty="0">
              <a:solidFill>
                <a:srgbClr val="000000"/>
              </a:solidFill>
              <a:latin typeface="Calibri" panose="020F0502020204030204" pitchFamily="34" charset="0"/>
              <a:cs typeface="Calibri" panose="020F0502020204030204" pitchFamily="34" charset="0"/>
              <a:sym typeface="Arial"/>
            </a:endParaRPr>
          </a:p>
        </p:txBody>
      </p:sp>
      <p:pic>
        <p:nvPicPr>
          <p:cNvPr id="2" name="Picture 1"/>
          <p:cNvPicPr>
            <a:picLocks noChangeAspect="1"/>
          </p:cNvPicPr>
          <p:nvPr/>
        </p:nvPicPr>
        <p:blipFill>
          <a:blip r:embed="rId11"/>
          <a:stretch>
            <a:fillRect/>
          </a:stretch>
        </p:blipFill>
        <p:spPr>
          <a:xfrm>
            <a:off x="4167318" y="1292334"/>
            <a:ext cx="3803441" cy="1971097"/>
          </a:xfrm>
          <a:prstGeom prst="rect">
            <a:avLst/>
          </a:prstGeom>
        </p:spPr>
      </p:pic>
      <p:sp>
        <p:nvSpPr>
          <p:cNvPr id="3" name="Down Arrow 2"/>
          <p:cNvSpPr/>
          <p:nvPr/>
        </p:nvSpPr>
        <p:spPr>
          <a:xfrm>
            <a:off x="6116533" y="1763115"/>
            <a:ext cx="427141" cy="361582"/>
          </a:xfrm>
          <a:prstGeom prst="downArrow">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C62E5B8D-3D0C-47F4-80C2-9A6AD57B099B}"/>
</file>

<file path=customXml/itemProps2.xml><?xml version="1.0" encoding="utf-8"?>
<ds:datastoreItem xmlns:ds="http://schemas.openxmlformats.org/officeDocument/2006/customXml" ds:itemID="{35EEBC39-A1D9-450F-BAC9-759ED9D41EF3}"/>
</file>

<file path=customXml/itemProps3.xml><?xml version="1.0" encoding="utf-8"?>
<ds:datastoreItem xmlns:ds="http://schemas.openxmlformats.org/officeDocument/2006/customXml" ds:itemID="{F60726D0-E6BD-481D-83CB-B501DEF18BF9}"/>
</file>

<file path=docProps/app.xml><?xml version="1.0" encoding="utf-8"?>
<Properties xmlns="http://schemas.openxmlformats.org/officeDocument/2006/extended-properties" xmlns:vt="http://schemas.openxmlformats.org/officeDocument/2006/docPropsVTypes">
  <TotalTime>145</TotalTime>
  <Words>1412</Words>
  <Application>Microsoft Office PowerPoint</Application>
  <PresentationFormat>Widescreen</PresentationFormat>
  <Paragraphs>77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Simpson, Joanna</dc:creator>
  <cp:lastModifiedBy>Simpson, Joanna</cp:lastModifiedBy>
  <cp:revision>9</cp:revision>
  <dcterms:created xsi:type="dcterms:W3CDTF">2023-03-06T16:23:26Z</dcterms:created>
  <dcterms:modified xsi:type="dcterms:W3CDTF">2023-03-20T13:53:19Z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